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5" r:id="rId2"/>
    <p:sldId id="270" r:id="rId3"/>
    <p:sldId id="256" r:id="rId4"/>
    <p:sldId id="257" r:id="rId5"/>
    <p:sldId id="258" r:id="rId6"/>
    <p:sldId id="259" r:id="rId7"/>
    <p:sldId id="275" r:id="rId8"/>
    <p:sldId id="260" r:id="rId9"/>
    <p:sldId id="261" r:id="rId10"/>
    <p:sldId id="262" r:id="rId11"/>
    <p:sldId id="263" r:id="rId12"/>
    <p:sldId id="264" r:id="rId13"/>
    <p:sldId id="269" r:id="rId14"/>
    <p:sldId id="266" r:id="rId15"/>
    <p:sldId id="267" r:id="rId16"/>
    <p:sldId id="268" r:id="rId17"/>
    <p:sldId id="274" r:id="rId18"/>
    <p:sldId id="271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100" autoAdjust="0"/>
  </p:normalViewPr>
  <p:slideViewPr>
    <p:cSldViewPr>
      <p:cViewPr>
        <p:scale>
          <a:sx n="54" d="100"/>
          <a:sy n="54" d="100"/>
        </p:scale>
        <p:origin x="-1616" y="-3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093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298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292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706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140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825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295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115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837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626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647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8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 descr="http://cs01.services.mya5.ru/DwABAIQAzQPeAc0Cdv_D-w8/vEdCE9rfThNuOnKEPu-u2w/sv/image/c5/4b/f4/633727/62/%D0%BF%D1%80%D0%B5%D0%BF%D0%BE%D0%B4.jpg?1521558598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6632"/>
            <a:ext cx="9144000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9343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3619185"/>
              </p:ext>
            </p:extLst>
          </p:nvPr>
        </p:nvGraphicFramePr>
        <p:xfrm>
          <a:off x="395536" y="476672"/>
          <a:ext cx="8229600" cy="5655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5920"/>
                <a:gridCol w="4937760"/>
                <a:gridCol w="1645920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программного материала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часов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00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Контрольные испытания и мероприятия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6.1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Приём контрольных нормативов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6.2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соревнованиях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Товарищеские встречи по волейболу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Открытый турнир МКУ ДО ИР «ДЮСШ» по волейболу среди девочек         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·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Открытый турнир МКУ ДО ИР «ДЮСШ» по волейболу среди мальчиков         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2"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часов: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Медицинское обследование, самостоятельная работа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6880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7.1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Прохождение медицинского осмотра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7.2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по планам самоподготовки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Комплексы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общеразвивающих упражнений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упражнения на выносливость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Упражнение на развитие скоростно-силовых качеств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Упражнения с мячом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часов: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 gridSpan="2">
                  <a:txBody>
                    <a:bodyPr/>
                    <a:lstStyle/>
                    <a:p>
                      <a:pPr marL="9144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год: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9144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0487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ru-RU" sz="1300" b="1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ПЛАН ВОСПИТАТЕЛЬНОЙ РАБОТЫ</a:t>
            </a:r>
            <a:r>
              <a:rPr lang="ru-RU" sz="1300" dirty="0">
                <a:ea typeface="Calibri"/>
                <a:cs typeface="Times New Roman"/>
              </a:rPr>
              <a:t/>
            </a:r>
            <a:br>
              <a:rPr lang="ru-RU" sz="1300" dirty="0">
                <a:ea typeface="Calibri"/>
                <a:cs typeface="Times New Roman"/>
              </a:rPr>
            </a:br>
            <a:r>
              <a:rPr lang="ru-RU" sz="1300" dirty="0" smtClean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Тренер-преподаватель </a:t>
            </a:r>
            <a:r>
              <a:rPr lang="ru-RU" sz="13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______________________________</a:t>
            </a:r>
            <a:r>
              <a:rPr lang="ru-RU" sz="1300" dirty="0">
                <a:ea typeface="Calibri"/>
                <a:cs typeface="Times New Roman"/>
              </a:rPr>
              <a:t/>
            </a:r>
            <a:br>
              <a:rPr lang="ru-RU" sz="1300" dirty="0">
                <a:ea typeface="Calibri"/>
                <a:cs typeface="Times New Roman"/>
              </a:rPr>
            </a:br>
            <a:r>
              <a:rPr lang="ru-RU" sz="13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Отделение  ______________________________</a:t>
            </a:r>
            <a:r>
              <a:rPr lang="ru-RU" sz="1300" dirty="0">
                <a:ea typeface="Calibri"/>
                <a:cs typeface="Times New Roman"/>
              </a:rPr>
              <a:t/>
            </a:r>
            <a:br>
              <a:rPr lang="ru-RU" sz="1300" dirty="0">
                <a:ea typeface="Calibri"/>
                <a:cs typeface="Times New Roman"/>
              </a:rPr>
            </a:br>
            <a:endParaRPr lang="ru-RU" sz="13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4446116"/>
              </p:ext>
            </p:extLst>
          </p:nvPr>
        </p:nvGraphicFramePr>
        <p:xfrm>
          <a:off x="457200" y="1268761"/>
          <a:ext cx="8229601" cy="48261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5921"/>
                <a:gridCol w="3291840"/>
                <a:gridCol w="3291840"/>
              </a:tblGrid>
              <a:tr h="3600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проведения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</a:tr>
              <a:tr h="35502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Спортивно-массовые мероприятия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08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1" marR="68581" marT="0" marB="0"/>
                </a:tc>
              </a:tr>
              <a:tr h="35502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военно-патриотической направленности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5029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502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Пропаганда здорового образа жизни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5029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502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профилактических акциях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5029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502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по профилактике детского дорожно-транспортного травматизма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5029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502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родителями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5029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31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1575"/>
              </a:lnSpc>
            </a:pPr>
            <a:r>
              <a:rPr lang="ru-RU" sz="1800" b="1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Перечень учебно-методического обеспечения</a:t>
            </a:r>
            <a:r>
              <a:rPr lang="ru-RU" sz="1200" dirty="0">
                <a:ea typeface="Calibri"/>
                <a:cs typeface="Times New Roman"/>
              </a:rPr>
              <a:t/>
            </a:r>
            <a:br>
              <a:rPr lang="ru-RU" sz="1200" dirty="0">
                <a:ea typeface="Calibri"/>
                <a:cs typeface="Times New Roman"/>
              </a:rPr>
            </a:br>
            <a:endParaRPr lang="ru-RU" sz="1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315829"/>
              </p:ext>
            </p:extLst>
          </p:nvPr>
        </p:nvGraphicFramePr>
        <p:xfrm>
          <a:off x="395536" y="1700808"/>
          <a:ext cx="8496944" cy="22589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62672"/>
                <a:gridCol w="5534272"/>
              </a:tblGrid>
              <a:tr h="1224136"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Методические и учебные пособия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1.Интернет-ресурсы (ссылка)</a:t>
                      </a:r>
                    </a:p>
                    <a:p>
                      <a:pPr algn="just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2.Методические разработки (автор, год)</a:t>
                      </a:r>
                    </a:p>
                    <a:p>
                      <a:pPr algn="just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3.Учебник «Методика преподавания волейбола» (год, автор.)</a:t>
                      </a:r>
                    </a:p>
                    <a:p>
                      <a:pPr algn="just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Учебник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«Подвижные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игры» (год, автор.)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34766"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Спортивный инвентарь и оборудование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1.Мяч волейбольный (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pPr algn="just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2.Сетка волейбольная</a:t>
                      </a:r>
                    </a:p>
                    <a:p>
                      <a:pPr algn="just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3.Нестандатроное оборудование (перечислить).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1174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cf.ppt-online.org/files/slide/i/iTjyts6xZrmXuYNznH17RhSWGJC8Eo2MBgPwb4/slide-2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548680"/>
            <a:ext cx="8424936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160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thepresentation.ru/img/tmb/3/266758/14b7460bf5ee0843b81245c7323aec13-800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9" y="188640"/>
            <a:ext cx="9036496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1525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thepresentation.ru/img/tmb/3/266758/6b8c68f94365417aaf6269e64c23c6c9-800x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3" y="692696"/>
            <a:ext cx="8856985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3991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mypresentation.ru/documents_6/b130196bad8c07aada9d5a78ffe512fd/img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548680"/>
            <a:ext cx="8784976" cy="5976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709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Папка тренера-преподавателя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640960" cy="5616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Содержание:</a:t>
            </a:r>
          </a:p>
          <a:p>
            <a:pPr algn="just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</a:rPr>
              <a:t>Информацию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</a:rPr>
              <a:t>о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</a:rPr>
              <a:t>тренере (достижения, курсы, образование, разработки, публикации) за 5 лет.</a:t>
            </a:r>
          </a:p>
          <a:p>
            <a:pPr lvl="0" algn="just"/>
            <a:r>
              <a:rPr lang="ru-RU" sz="2400" dirty="0">
                <a:solidFill>
                  <a:srgbClr val="4BACC6">
                    <a:lumMod val="50000"/>
                  </a:srgbClr>
                </a:solidFill>
                <a:latin typeface="Times New Roman"/>
                <a:ea typeface="Calibri"/>
              </a:rPr>
              <a:t>Индивидуальный план по </a:t>
            </a:r>
            <a:r>
              <a:rPr lang="ru-RU" sz="2400" dirty="0" smtClean="0">
                <a:solidFill>
                  <a:srgbClr val="4BACC6">
                    <a:lumMod val="50000"/>
                  </a:srgbClr>
                </a:solidFill>
                <a:latin typeface="Times New Roman"/>
                <a:ea typeface="Calibri"/>
              </a:rPr>
              <a:t>самообразованию 1 раз в 4 года.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  <a:latin typeface="Times New Roman"/>
              <a:ea typeface="Calibri"/>
            </a:endParaRPr>
          </a:p>
          <a:p>
            <a:pPr algn="just"/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</a:rPr>
              <a:t>И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</a:rPr>
              <a:t>нформация об обучающихся (достижения спортивные разряды, КПН) ежегодно.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Times New Roman"/>
              <a:ea typeface="Calibri"/>
            </a:endParaRPr>
          </a:p>
          <a:p>
            <a:pPr algn="just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</a:rPr>
              <a:t>Рабочая программа</a:t>
            </a:r>
          </a:p>
          <a:p>
            <a:pPr algn="just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</a:rPr>
              <a:t>инструкции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</a:rPr>
              <a:t>по технике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</a:rPr>
              <a:t>безопасности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ea typeface="Calibri"/>
              </a:rPr>
              <a:t>до изменения в законодательстве.</a:t>
            </a:r>
            <a:endParaRPr lang="ru-RU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паки обновляется ежегодно для аттестации  учитываются достижения  тренера за 5 лет.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721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xn--80aafjidyg0a6ad8ftdm.xn----7sbgqcjhgh3agayj.xn--p1ai/tinybrowser/files/trener/1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640959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3972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Индивидуальный план по самообразованию</a:t>
            </a:r>
            <a:b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на 2023-2027 год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3576"/>
            <a:ext cx="9144000" cy="547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84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s0.slide-share.ru/s_slide/2ba62d8b9591ff41f15145bc4a515982/d8418dfd-13f2-4937-acfb-b8ae02ed01f6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7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241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4624"/>
            <a:ext cx="8640960" cy="4104456"/>
          </a:xfrm>
        </p:spPr>
        <p:txBody>
          <a:bodyPr>
            <a:normAutofit/>
          </a:bodyPr>
          <a:lstStyle/>
          <a:p>
            <a:pPr indent="449580">
              <a:lnSpc>
                <a:spcPts val="1575"/>
              </a:lnSpc>
            </a:pPr>
            <a:r>
              <a:rPr lang="ru-RU" sz="1200" dirty="0" smtClean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200" dirty="0" smtClean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2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2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200" dirty="0" smtClean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200" dirty="0" smtClean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2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2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200" dirty="0" smtClean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200" dirty="0" smtClean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2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2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200" dirty="0" smtClean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1200" dirty="0" smtClean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1400" dirty="0" smtClean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РАБОЧАЯ </a:t>
            </a:r>
            <a:r>
              <a:rPr lang="ru-RU" sz="14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ПРОГРАММА  </a:t>
            </a:r>
            <a:r>
              <a:rPr lang="ru-RU" sz="1400" dirty="0">
                <a:latin typeface="Calibri"/>
                <a:ea typeface="Calibri"/>
                <a:cs typeface="Times New Roman"/>
              </a:rPr>
              <a:t/>
            </a:r>
            <a:br>
              <a:rPr lang="ru-RU" sz="1400" dirty="0">
                <a:latin typeface="Calibri"/>
                <a:ea typeface="Calibri"/>
                <a:cs typeface="Times New Roman"/>
              </a:rPr>
            </a:br>
            <a:r>
              <a:rPr lang="ru-RU" sz="14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по волейболу</a:t>
            </a:r>
            <a:r>
              <a:rPr lang="ru-RU" sz="1400" dirty="0">
                <a:latin typeface="Calibri"/>
                <a:ea typeface="Calibri"/>
                <a:cs typeface="Times New Roman"/>
              </a:rPr>
              <a:t/>
            </a:r>
            <a:br>
              <a:rPr lang="ru-RU" sz="1400" dirty="0">
                <a:latin typeface="Calibri"/>
                <a:ea typeface="Calibri"/>
                <a:cs typeface="Times New Roman"/>
              </a:rPr>
            </a:br>
            <a:r>
              <a:rPr lang="ru-RU" sz="14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400" dirty="0">
                <a:latin typeface="Calibri"/>
                <a:ea typeface="Calibri"/>
                <a:cs typeface="Times New Roman"/>
              </a:rPr>
              <a:t/>
            </a:r>
            <a:br>
              <a:rPr lang="ru-RU" sz="1400" dirty="0">
                <a:latin typeface="Calibri"/>
                <a:ea typeface="Calibri"/>
                <a:cs typeface="Times New Roman"/>
              </a:rPr>
            </a:br>
            <a:r>
              <a:rPr lang="ru-RU" sz="14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этап подготовки: начальная подготовка</a:t>
            </a:r>
            <a:r>
              <a:rPr lang="ru-RU" sz="1400" dirty="0">
                <a:latin typeface="Calibri"/>
                <a:ea typeface="Calibri"/>
                <a:cs typeface="Times New Roman"/>
              </a:rPr>
              <a:t/>
            </a:r>
            <a:br>
              <a:rPr lang="ru-RU" sz="1400" dirty="0">
                <a:latin typeface="Calibri"/>
                <a:ea typeface="Calibri"/>
                <a:cs typeface="Times New Roman"/>
              </a:rPr>
            </a:br>
            <a:r>
              <a:rPr lang="ru-RU" sz="14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год обучения: 1год обучения (Б-1)</a:t>
            </a:r>
            <a:r>
              <a:rPr lang="ru-RU" sz="1400" dirty="0">
                <a:latin typeface="Calibri"/>
                <a:ea typeface="Calibri"/>
                <a:cs typeface="Times New Roman"/>
              </a:rPr>
              <a:t/>
            </a:r>
            <a:br>
              <a:rPr lang="ru-RU" sz="1400" dirty="0">
                <a:latin typeface="Calibri"/>
                <a:ea typeface="Calibri"/>
                <a:cs typeface="Times New Roman"/>
              </a:rPr>
            </a:br>
            <a:r>
              <a:rPr lang="ru-RU" sz="14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возраст обучающихся: 9-10 лет</a:t>
            </a:r>
            <a:r>
              <a:rPr lang="ru-RU" sz="1400" dirty="0">
                <a:latin typeface="Calibri"/>
                <a:ea typeface="Calibri"/>
                <a:cs typeface="Times New Roman"/>
              </a:rPr>
              <a:t/>
            </a:r>
            <a:br>
              <a:rPr lang="ru-RU" sz="1400" dirty="0">
                <a:latin typeface="Calibri"/>
                <a:ea typeface="Calibri"/>
                <a:cs typeface="Times New Roman"/>
              </a:rPr>
            </a:b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6469980"/>
              </p:ext>
            </p:extLst>
          </p:nvPr>
        </p:nvGraphicFramePr>
        <p:xfrm>
          <a:off x="179512" y="188640"/>
          <a:ext cx="8712968" cy="989346"/>
        </p:xfrm>
        <a:graphic>
          <a:graphicData uri="http://schemas.openxmlformats.org/drawingml/2006/table">
            <a:tbl>
              <a:tblPr firstRow="1" firstCol="1" bandRow="1"/>
              <a:tblGrid>
                <a:gridCol w="4356484"/>
                <a:gridCol w="4356484"/>
              </a:tblGrid>
              <a:tr h="218908"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РАССМОТРЕНА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49580" algn="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УТВЕРЖДАЮ: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3789"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заседании методического совета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49580" algn="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Директор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145"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__ от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49580" algn="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МКУ ДО ИР «ДЮСШ»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504">
                <a:tc>
                  <a:txBody>
                    <a:bodyPr/>
                    <a:lstStyle/>
                    <a:p>
                      <a:pPr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449580" algn="r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181818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_______________________   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16216" y="4437112"/>
            <a:ext cx="2016224" cy="819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Разработчик: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ФИО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тренера-преподавателя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40" y="5805264"/>
            <a:ext cx="2736304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75"/>
              </a:lnSpc>
              <a:spcAft>
                <a:spcPts val="0"/>
              </a:spcAft>
            </a:pPr>
            <a:r>
              <a:rPr lang="ru-RU" sz="14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Иркутский</a:t>
            </a:r>
            <a:r>
              <a:rPr lang="ru-RU" sz="12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 район, 20___год.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781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9786589"/>
              </p:ext>
            </p:extLst>
          </p:nvPr>
        </p:nvGraphicFramePr>
        <p:xfrm>
          <a:off x="107504" y="906612"/>
          <a:ext cx="9036496" cy="56907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142"/>
                <a:gridCol w="7512354"/>
              </a:tblGrid>
              <a:tr h="769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Направленность дополнительной образовательной программы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Физкультурно-спортивная направленная на разностороннюю физическую подготовку и овладение основами техники волейбола, выбор спортивной специализации и выполнение контрольных нормативов для </a:t>
                      </a:r>
                      <a:r>
                        <a:rPr lang="ru-RU" sz="1100" dirty="0" smtClean="0">
                          <a:effectLst/>
                        </a:rPr>
                        <a:t>зачисления </a:t>
                      </a:r>
                      <a:r>
                        <a:rPr lang="ru-RU" sz="1100" dirty="0">
                          <a:effectLst/>
                        </a:rPr>
                        <a:t>на следующий этап подготовки решением тренерского совета.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5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Цель рабочей программы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Планирование результатов подготовки физически крепких, с гармоничным развитием физических и духовных сил юных спортсменов, воспитание социально активной личности, готовой к трудовой деятельности в будущем.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036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Задачи этапа и года обучения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1. Отбор способных к занятиям волейболом детей. 2. Формирование стойкого интереса к занятиям. 3. Всестороннее гармоническое развитие физических способностей, укрепление здоровья, закаливание организма. 4. Воспитание специальных способностей (гибкости, быстроты, ловкости) для успешного овладения навыками игры. 5. Обучение основным приемам техники игры и тактическим действиям. 6. Привитие навыков соревновательной деятельности в соответствии с правилами волейбола. 7. Выполнение контрольных нормативов для зачисления на следующий этап подготовки.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64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Особенности организации и обучения по рабочей программе в учебном году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 каждом этапе подготовки следует  учитывать целевую направленность подготовки спортсменов на высшее спортивное мастерство, ведь при большом охвате детей занятиями волейболом главным остается воспитание спортсменов высокого класса. </a:t>
                      </a:r>
                      <a:endParaRPr lang="ru-RU" sz="1100" dirty="0" smtClean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1" dirty="0" smtClean="0">
                        <a:solidFill>
                          <a:srgbClr val="181818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879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Режим учебно-тренировочных занятий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Занятия в группе НП-1 по волейболу проводятся под руководством тренера-преподавателя Иванова И.И. </a:t>
                      </a:r>
                      <a:r>
                        <a:rPr lang="ru-RU" sz="1100" dirty="0" smtClean="0">
                          <a:effectLst/>
                        </a:rPr>
                        <a:t>работающего </a:t>
                      </a:r>
                      <a:r>
                        <a:rPr lang="ru-RU" sz="1100" dirty="0">
                          <a:effectLst/>
                        </a:rPr>
                        <a:t>в спортивном зале «КСК» </a:t>
                      </a:r>
                      <a:r>
                        <a:rPr lang="ru-RU" sz="1100" dirty="0" err="1">
                          <a:effectLst/>
                        </a:rPr>
                        <a:t>р.п</a:t>
                      </a:r>
                      <a:r>
                        <a:rPr lang="ru-RU" sz="1100" dirty="0">
                          <a:effectLst/>
                        </a:rPr>
                        <a:t>. </a:t>
                      </a:r>
                      <a:r>
                        <a:rPr lang="ru-RU" sz="1100" dirty="0" err="1">
                          <a:effectLst/>
                        </a:rPr>
                        <a:t>Марково</a:t>
                      </a:r>
                      <a:r>
                        <a:rPr lang="ru-RU" sz="1100" dirty="0">
                          <a:effectLst/>
                        </a:rPr>
                        <a:t> три раза в неделю, начиная с 1 сентября  (понедельник, среда, пятница), c обучающимися 2011-2012 года рождения. Продолжительность одного занятия – 2 академических часа (90 минут).         Данная рабочая программа рассчитана на 52 недели </a:t>
                      </a:r>
                      <a:r>
                        <a:rPr lang="ru-RU" sz="1100" dirty="0" err="1">
                          <a:effectLst/>
                        </a:rPr>
                        <a:t>учебно</a:t>
                      </a:r>
                      <a:r>
                        <a:rPr lang="ru-RU" sz="1100" dirty="0">
                          <a:effectLst/>
                        </a:rPr>
                        <a:t> - тренировочных занятий. 42 недели в спортивном зале, 4 недели УТС, 6 недель работа, по планам самостоятельной подготовки (1июля по 20 августа). Всего 312 годовых часов.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3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Особенности методики преподавания волейбола.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Соблюдения принципа от простого к сложному, отработка технических навыков при многократном повторении,  принцип наглядности «Сделай как я».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5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Методы и формы обучения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Методы: Словесный, наглядный, практический.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Формы: фронтальные, групповые, коллективные, парные, индивидуальные.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1520" y="86728"/>
            <a:ext cx="9001000" cy="72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Пояснительная записка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Рабочая </a:t>
            </a:r>
            <a:r>
              <a:rPr lang="ru-RU" sz="1200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программа составлена на основе </a:t>
            </a:r>
            <a:r>
              <a:rPr lang="ru-RU" sz="1200" b="1" dirty="0">
                <a:solidFill>
                  <a:srgbClr val="181818"/>
                </a:solidFill>
                <a:latin typeface="Times New Roman"/>
                <a:ea typeface="Times New Roman"/>
                <a:cs typeface="Times New Roman"/>
              </a:rPr>
              <a:t>примерных программ для системы дополнительного образования детей детско-юношеских спортивных школ (указывается конкретная программа на основе которой составлена рабочая программа ).</a:t>
            </a:r>
            <a:endParaRPr lang="ru-RU" sz="11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505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76064"/>
          </a:xfrm>
        </p:spPr>
        <p:txBody>
          <a:bodyPr>
            <a:normAutofit/>
          </a:bodyPr>
          <a:lstStyle/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008394"/>
              </p:ext>
            </p:extLst>
          </p:nvPr>
        </p:nvGraphicFramePr>
        <p:xfrm>
          <a:off x="251520" y="548680"/>
          <a:ext cx="8712968" cy="59817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1227"/>
                <a:gridCol w="7291741"/>
              </a:tblGrid>
              <a:tr h="5760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результаты освоения рабочей программы,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комплексы контрольных нормативов для данного этапа и года обучения</a:t>
                      </a:r>
                    </a:p>
                    <a:p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sng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 знания, умения и навыки</a:t>
                      </a: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знать основные правила игры в волейбол;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уметь выполнять общие технические приемы;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 выполнять стойки и перемещения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sng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Воспитательные умения и навыки</a:t>
                      </a: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уметь слышать и слушать товарища;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знать понятия  «общение», «культура», «спортивная этика»;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обладать чувством коллективизма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sng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Развивающие умения и навыки</a:t>
                      </a: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овладеть физическими качествами при проведении подвижных игр, эстафет;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повысить интерес к занятиям волейболом.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подготовка.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1. Длина тела (см). 2. Бег 30 м. (с). 3. Бег 30 м (5х6) (с). 4. Бег 92 м с изменением направления, «елочка» (с). 5. Прыжок в длину с места (см). 6. Прыжок вверх с места толчком двух ног (см). 7. Метание набивного мяча 1 кг. из-за головы двумя руками (м): – сидя; – стоя.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0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Техническая подготовка.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Вторая передача на точность из зоны 3 в зону 4 (3 из 5 попыток). 2. Подача на точность: 10-12 лет – верхняя прямая; 13-15 лет – верхняя прямая по зонам (3 из 5 попыток). 3. Прием подачи из зоны 6 в зону 3 на точность (3 из 5 попыток).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Тактическая подготовка. 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Командные действия организации защитных действий по системе «Углом вперед» и «углом назад» по заданию после нападения соперников (4 из 10 попыток).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Интегральная подготовка. 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Прием снизу – верхняя передача (6 из 10 попыток).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Спортивный результат.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Потери подач в игре (%) – 35. 2. Ошибки при приеме подачи в игре (%) – 30.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482938"/>
              </p:ext>
            </p:extLst>
          </p:nvPr>
        </p:nvGraphicFramePr>
        <p:xfrm>
          <a:off x="1763688" y="3284984"/>
          <a:ext cx="6984774" cy="12273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6086"/>
                <a:gridCol w="776086"/>
                <a:gridCol w="776086"/>
                <a:gridCol w="776086"/>
                <a:gridCol w="776086"/>
                <a:gridCol w="776086"/>
                <a:gridCol w="776086"/>
                <a:gridCol w="776086"/>
                <a:gridCol w="776086"/>
              </a:tblGrid>
              <a:tr h="5937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Пол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сидя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стоя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7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юноши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160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5,5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12.0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210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6,0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10,5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20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девушки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6,0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12,5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-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165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34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4,0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8,0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947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УЧЕБНЫЙ ПЛАН - ГРАФИК</a:t>
            </a:r>
            <a:r>
              <a:rPr lang="ru-RU" sz="1200" dirty="0">
                <a:ea typeface="Calibri"/>
                <a:cs typeface="Times New Roman"/>
              </a:rPr>
              <a:t/>
            </a:r>
            <a:br>
              <a:rPr lang="ru-RU" sz="1200" dirty="0">
                <a:ea typeface="Calibri"/>
                <a:cs typeface="Times New Roman"/>
              </a:rPr>
            </a:br>
            <a:r>
              <a:rPr lang="ru-RU" sz="1200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 группы начальной подготовки 1 года обучения</a:t>
            </a:r>
            <a:br>
              <a:rPr lang="ru-RU" sz="1200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</a:br>
            <a:r>
              <a:rPr lang="ru-RU" sz="1200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НАГРУЗКА :   </a:t>
            </a:r>
            <a:r>
              <a:rPr lang="ru-RU" sz="1200" u="sng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6 часов в неделю</a:t>
            </a:r>
            <a:r>
              <a:rPr lang="ru-RU" sz="1200" dirty="0">
                <a:ea typeface="Calibri"/>
                <a:cs typeface="Times New Roman"/>
              </a:rPr>
              <a:t/>
            </a:r>
            <a:br>
              <a:rPr lang="ru-RU" sz="1200" dirty="0">
                <a:ea typeface="Calibri"/>
                <a:cs typeface="Times New Roman"/>
              </a:rPr>
            </a:br>
            <a:r>
              <a:rPr lang="ru-RU" sz="1200" i="1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  ТРЕНЕР-ПРЕПОДАВАТЕЛЬ </a:t>
            </a:r>
            <a:r>
              <a:rPr lang="ru-RU" sz="1200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200" u="sng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Иванов И.И.</a:t>
            </a:r>
            <a:endParaRPr lang="ru-RU" sz="1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2108106"/>
              </p:ext>
            </p:extLst>
          </p:nvPr>
        </p:nvGraphicFramePr>
        <p:xfrm>
          <a:off x="395288" y="1148007"/>
          <a:ext cx="8569205" cy="55933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0064"/>
                <a:gridCol w="1561013"/>
                <a:gridCol w="499856"/>
                <a:gridCol w="571264"/>
                <a:gridCol w="499856"/>
                <a:gridCol w="499856"/>
                <a:gridCol w="499856"/>
                <a:gridCol w="499856"/>
                <a:gridCol w="499856"/>
                <a:gridCol w="499856"/>
                <a:gridCol w="499856"/>
                <a:gridCol w="428448"/>
                <a:gridCol w="499856"/>
                <a:gridCol w="357040"/>
                <a:gridCol w="642672"/>
              </a:tblGrid>
              <a:tr h="33106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Разделы подготовки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1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Годовое планирование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"/>
                </a:tc>
              </a:tr>
              <a:tr h="5071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3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подготовка (ОФП)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20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Специальная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подготовка (СФП)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3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Тактическая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13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Техническая подготовка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13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Интегральная подготовка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13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Теоретическая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13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Контрольные испытания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13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Спортивные соревнования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13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Медицинское обследование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13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Самостоятельная работа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413494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ЧАСОВ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974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086001"/>
              </p:ext>
            </p:extLst>
          </p:nvPr>
        </p:nvGraphicFramePr>
        <p:xfrm>
          <a:off x="0" y="188640"/>
          <a:ext cx="9144000" cy="64002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33800"/>
                <a:gridCol w="457200"/>
                <a:gridCol w="381000"/>
                <a:gridCol w="381000"/>
                <a:gridCol w="381000"/>
                <a:gridCol w="457200"/>
                <a:gridCol w="304800"/>
                <a:gridCol w="457200"/>
                <a:gridCol w="381000"/>
                <a:gridCol w="381000"/>
                <a:gridCol w="381000"/>
                <a:gridCol w="381000"/>
                <a:gridCol w="381000"/>
                <a:gridCol w="381000"/>
                <a:gridCol w="304800"/>
              </a:tblGrid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Учебный материал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1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Сентябрь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9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№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3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4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13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70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D3D3D3"/>
                          </a:highlight>
                        </a:rPr>
                        <a:t>дата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D3D3D3"/>
                          </a:highlight>
                        </a:rPr>
                        <a:t>1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highlight>
                            <a:srgbClr val="D3D3D3"/>
                          </a:highlight>
                        </a:rPr>
                        <a:t>4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highlight>
                            <a:srgbClr val="D3D3D3"/>
                          </a:highlight>
                        </a:rPr>
                        <a:t>6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highlight>
                            <a:srgbClr val="D3D3D3"/>
                          </a:highlight>
                        </a:rPr>
                        <a:t>8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highlight>
                            <a:srgbClr val="D3D3D3"/>
                          </a:highlight>
                        </a:rPr>
                        <a:t>11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highlight>
                            <a:srgbClr val="D3D3D3"/>
                          </a:highlight>
                        </a:rPr>
                        <a:t>13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D3D3D3"/>
                          </a:highlight>
                        </a:rPr>
                        <a:t>15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D3D3D3"/>
                          </a:highlight>
                        </a:rPr>
                        <a:t>18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D3D3D3"/>
                          </a:highlight>
                        </a:rPr>
                        <a:t>20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D3D3D3"/>
                          </a:highlight>
                        </a:rPr>
                        <a:t>22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D3D3D3"/>
                          </a:highlight>
                        </a:rPr>
                        <a:t>25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D3D3D3"/>
                          </a:highlight>
                        </a:rPr>
                        <a:t>27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D3D3D3"/>
                          </a:highlight>
                        </a:rPr>
                        <a:t>29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D3D3D3"/>
                          </a:highlight>
                        </a:rPr>
                        <a:t>Теория и методика физической культуры и спорта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highlight>
                            <a:srgbClr val="D3D3D3"/>
                          </a:highlight>
                        </a:rPr>
                        <a:t>4ч.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D3D3D3"/>
                          </a:highlight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D3D3D3"/>
                          </a:highlight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D3D3D3"/>
                          </a:highlight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highlight>
                            <a:srgbClr val="D3D3D3"/>
                          </a:highlight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highlight>
                            <a:srgbClr val="D3D3D3"/>
                          </a:highlight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highlight>
                            <a:srgbClr val="D3D3D3"/>
                          </a:highlight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D3D3D3"/>
                          </a:highlight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D3D3D3"/>
                          </a:highlight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D3D3D3"/>
                          </a:highlight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D3D3D3"/>
                          </a:highlight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D3D3D3"/>
                          </a:highlight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D3D3D3"/>
                          </a:highlight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D3D3D3"/>
                          </a:highlight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Техника безопасности на занятиях волейболом. Гигиенические знания и навыки.  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20'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20'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Физическая культура и спорт в России в системе физического воспитания         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5'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          10'    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5' 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4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История развития волейбола.        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5' 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5'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5' 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5' 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ОФП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8ч.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4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Гимнастические упражнения  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                      5' 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20'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20'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70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Акробатические упражнения     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10'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2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Легкоатлетические упражнения       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       </a:t>
                      </a:r>
                      <a:r>
                        <a:rPr lang="ru-RU" sz="800" dirty="0" smtClean="0">
                          <a:effectLst/>
                        </a:rPr>
                        <a:t>20</a:t>
                      </a:r>
                      <a:r>
                        <a:rPr lang="ru-RU" sz="800" dirty="0">
                          <a:effectLst/>
                        </a:rPr>
                        <a:t>'    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10'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      20'    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50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Подвижные и спортивные игры  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20'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10'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20'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СФП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3ч.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Упражнения для развития силы и скоростных качеств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10'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10'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Упражнения для развития выносливости     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10'    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Упражнения для развития ловкости      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10'       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Упражнения для развития прыгучести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   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10'     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Упражнения для  привития навыков быстроты ответных действий     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10'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       10' 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Упражнения для развития качеств, необходимых при выполнении приёма и передачи мяча      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       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15'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D3D3D3"/>
                          </a:highlight>
                        </a:rPr>
                        <a:t>Техническая подготовка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D3D3D3"/>
                          </a:highlight>
                        </a:rPr>
                        <a:t>2ч.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D3D3D3"/>
                          </a:highlight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D3D3D3"/>
                          </a:highlight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D3D3D3"/>
                          </a:highlight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D3D3D3"/>
                          </a:highlight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D3D3D3"/>
                          </a:highlight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D3D3D3"/>
                          </a:highlight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D3D3D3"/>
                          </a:highlight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highlight>
                            <a:srgbClr val="D3D3D3"/>
                          </a:highlight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D3D3D3"/>
                          </a:highlight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D3D3D3"/>
                          </a:highlight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D3D3D3"/>
                          </a:highlight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D3D3D3"/>
                          </a:highlight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highlight>
                            <a:srgbClr val="D3D3D3"/>
                          </a:highlight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Стойка волейболиста  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       5' 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       10' 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         10' 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10'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6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Перемещения приставными шагами: лицом, правым, левым боком вперёд     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10'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Ходьба и бег перемещаясь лицом      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5' 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10' 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Техника приема и передачи мяча сверху, снизу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5'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D3D3D3"/>
                          </a:highlight>
                        </a:rPr>
                        <a:t>Тактическая подготовка.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4ч.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Расстановка игроков, переход.  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Выбор места для выполнения верхней и нижней передачи     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                            10'  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                              15'  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                              10'  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                              15'  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Выбор способа отбивания мяча через сетку (сверху, снизу)      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10'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Контрольные испытания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2ч.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90'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Медицинское  обследование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3ч.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90'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45'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8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Итого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26ч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90'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90'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90'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90'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90'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90'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90'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90'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90'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90'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90'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90'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90'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59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ru-RU" sz="1400" b="1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Годовой тематический план учебно-тренировочных занятий</a:t>
            </a:r>
            <a:r>
              <a:rPr lang="ru-RU" sz="1400" dirty="0">
                <a:ea typeface="Calibri"/>
                <a:cs typeface="Times New Roman"/>
              </a:rPr>
              <a:t/>
            </a:r>
            <a:br>
              <a:rPr lang="ru-RU" sz="1400" dirty="0">
                <a:ea typeface="Calibri"/>
                <a:cs typeface="Times New Roman"/>
              </a:rPr>
            </a:br>
            <a:r>
              <a:rPr lang="ru-RU" sz="1400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для группы</a:t>
            </a:r>
            <a:r>
              <a:rPr lang="ru-RU" sz="1400" b="1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  НП-1 по волейболу</a:t>
            </a:r>
            <a:r>
              <a:rPr lang="ru-RU" sz="1400" i="1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400" dirty="0">
                <a:ea typeface="Calibri"/>
                <a:cs typeface="Times New Roman"/>
              </a:rPr>
              <a:t/>
            </a:r>
            <a:br>
              <a:rPr lang="ru-RU" sz="1400" dirty="0">
                <a:ea typeface="Calibri"/>
                <a:cs typeface="Times New Roman"/>
              </a:rPr>
            </a:br>
            <a:r>
              <a:rPr lang="ru-RU" sz="1400" u="sng" dirty="0" smtClean="0">
                <a:solidFill>
                  <a:srgbClr val="181818"/>
                </a:solidFill>
                <a:effectLst/>
                <a:latin typeface="Times New Roman"/>
                <a:ea typeface="Times New Roman"/>
                <a:cs typeface="Times New Roman"/>
              </a:rPr>
              <a:t>нагрузка 6 часов в неделю</a:t>
            </a:r>
            <a:r>
              <a:rPr lang="ru-RU" sz="1400" dirty="0">
                <a:ea typeface="Calibri"/>
                <a:cs typeface="Times New Roman"/>
              </a:rPr>
              <a:t/>
            </a:r>
            <a:br>
              <a:rPr lang="ru-RU" sz="1400" dirty="0">
                <a:ea typeface="Calibri"/>
                <a:cs typeface="Times New Roman"/>
              </a:rPr>
            </a:br>
            <a:endParaRPr lang="ru-RU" sz="1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9317591"/>
              </p:ext>
            </p:extLst>
          </p:nvPr>
        </p:nvGraphicFramePr>
        <p:xfrm>
          <a:off x="611560" y="1052736"/>
          <a:ext cx="8229600" cy="58567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4400"/>
                <a:gridCol w="6069280"/>
                <a:gridCol w="1645920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программного материала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часов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8973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kern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400" b="1" kern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</a:t>
                      </a:r>
                      <a:r>
                        <a:rPr lang="ru-RU" sz="1400" b="1" kern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Теоретическая подготовка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0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История развития избранного вида спорта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043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и роль физической культуры и спорта в современном обществе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18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Техника безопасности во время тренировочных занятий. Во время участия в соревнованиях.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18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Начальные навыки гигиены.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735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дня. Основы закаливания организма. Здоровый образ жизни.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872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здорового питания.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332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часов по теории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705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II.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Практическая подготовка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20362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1.Общая физическая подготовка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Общеразвивающие упражнения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Строевые и порядковые упражнения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371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Скоростно-силовые упражнения, упражнения для развития гибкости, упражнения для развития выносливости, упражнения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развития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координационной способности.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07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Подвижные игры, эстафеты.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виды спорта (спортивные игры, легкая атлетика, гимнастика)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Проектная деятельность.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часов ОФП: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834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0473690"/>
              </p:ext>
            </p:extLst>
          </p:nvPr>
        </p:nvGraphicFramePr>
        <p:xfrm>
          <a:off x="457200" y="548682"/>
          <a:ext cx="8229600" cy="60804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5920"/>
                <a:gridCol w="4937760"/>
                <a:gridCol w="1645920"/>
              </a:tblGrid>
              <a:tr h="5760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программного материала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часов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3353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2.Специальная физическая подготовка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93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Подвижные игры, связанные с  точным и своевременным выполнением задания, с правилами избранного вида спорта.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9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Подвижные  и спортивные игры на развитие физических качеств по избранному виду спорта.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88032">
                <a:tc gridSpan="2">
                  <a:txBody>
                    <a:bodyPr/>
                    <a:lstStyle/>
                    <a:p>
                      <a:pPr marL="9144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часов СФП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401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3.Техническая подготовка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/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12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Обучение верхней передачи мяча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1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Обучение нижней передаче мяча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0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Обучение верхней подачи мяча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0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Совершенствование приемов передачи мяча в парах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2402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часов по ТП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4.Тактическая подготовка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1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Расстановка игроков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02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Комбинации в парах, тройках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Передачи мяча из зоны в зону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4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часов по ТТП: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445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5.Интегральная подготовка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методам соревновательной деятельности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Двусторонние тренировочные  игры в команде.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9597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часов ИП: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6009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1260</TotalTime>
  <Words>1759</Words>
  <Application>Microsoft Office PowerPoint</Application>
  <PresentationFormat>Экран (4:3)</PresentationFormat>
  <Paragraphs>910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       РАБОЧАЯ ПРОГРАММА   по волейболу   этап подготовки: начальная подготовка год обучения: 1год обучения (Б-1) возраст обучающихся: 9-10 лет </vt:lpstr>
      <vt:lpstr>Презентация PowerPoint</vt:lpstr>
      <vt:lpstr>Пояснительная записка</vt:lpstr>
      <vt:lpstr>УЧЕБНЫЙ ПЛАН - ГРАФИК  группы начальной подготовки 1 года обучения НАГРУЗКА :   6 часов в неделю   ТРЕНЕР-ПРЕПОДАВАТЕЛЬ  Иванов И.И.</vt:lpstr>
      <vt:lpstr>Презентация PowerPoint</vt:lpstr>
      <vt:lpstr>Годовой тематический план учебно-тренировочных занятий для группы  НП-1 по волейболу  нагрузка 6 часов в неделю </vt:lpstr>
      <vt:lpstr>Презентация PowerPoint</vt:lpstr>
      <vt:lpstr>Презентация PowerPoint</vt:lpstr>
      <vt:lpstr>ПЛАН ВОСПИТАТЕЛЬНОЙ РАБОТЫ Тренер-преподаватель ______________________________ Отделение  ______________________________ </vt:lpstr>
      <vt:lpstr>Перечень учебно-методического обеспечения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Папка тренера-преподавателя</vt:lpstr>
      <vt:lpstr>Презентация PowerPoint</vt:lpstr>
      <vt:lpstr>Индивидуальный план по самообразованию  на 2023-2027 год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результатам самообследования  МКУ ДО ИР «ДЮСШ»  в 2020году.</dc:title>
  <dc:creator>Потапова Елена Петровна</dc:creator>
  <cp:lastModifiedBy>Гончарук Марина Геннадьевна</cp:lastModifiedBy>
  <cp:revision>86</cp:revision>
  <dcterms:created xsi:type="dcterms:W3CDTF">2021-04-08T06:29:51Z</dcterms:created>
  <dcterms:modified xsi:type="dcterms:W3CDTF">2022-11-15T07:24:58Z</dcterms:modified>
</cp:coreProperties>
</file>