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0" r:id="rId3"/>
    <p:sldId id="257" r:id="rId4"/>
    <p:sldId id="258" r:id="rId5"/>
    <p:sldId id="264" r:id="rId6"/>
    <p:sldId id="259" r:id="rId7"/>
    <p:sldId id="265" r:id="rId8"/>
    <p:sldId id="260" r:id="rId9"/>
    <p:sldId id="261" r:id="rId10"/>
    <p:sldId id="262" r:id="rId11"/>
    <p:sldId id="263" r:id="rId12"/>
    <p:sldId id="266" r:id="rId13"/>
    <p:sldId id="267" r:id="rId14"/>
    <p:sldId id="268" r:id="rId15"/>
    <p:sldId id="269" r:id="rId16"/>
    <p:sldId id="272" r:id="rId17"/>
    <p:sldId id="271"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A746B60A-185D-45A9-A80A-D7B175016060}">
          <p14:sldIdLst>
            <p14:sldId id="256"/>
            <p14:sldId id="270"/>
            <p14:sldId id="257"/>
            <p14:sldId id="258"/>
            <p14:sldId id="264"/>
            <p14:sldId id="259"/>
            <p14:sldId id="265"/>
            <p14:sldId id="260"/>
            <p14:sldId id="261"/>
            <p14:sldId id="262"/>
            <p14:sldId id="263"/>
            <p14:sldId id="266"/>
            <p14:sldId id="267"/>
            <p14:sldId id="268"/>
            <p14:sldId id="269"/>
            <p14:sldId id="272"/>
            <p14:sldId id="27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16.11.2022</a:t>
            </a:fld>
            <a:endParaRPr lang="ru-RU"/>
          </a:p>
        </p:txBody>
      </p:sp>
      <p:sp>
        <p:nvSpPr>
          <p:cNvPr id="5" name="Footer Placeholder 4"/>
          <p:cNvSpPr>
            <a:spLocks noGrp="1"/>
          </p:cNvSpPr>
          <p:nvPr>
            <p:ph type="ftr" sz="quarter" idx="11"/>
          </p:nvPr>
        </p:nvSpPr>
        <p:spPr/>
        <p:txBody>
          <a:bodyPr/>
          <a:lstStyle/>
          <a:p>
            <a:endParaRPr lang="ru-RU"/>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16.11.2022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16.11.2022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16.11.2022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16.11.2022</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16.11.2022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ru-RU" smtClean="0"/>
              <a:t>Образец текста</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16.11.2022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16.11.2022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16.11.2022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16.11.2022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16.11.2022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B19B0651-EE4F-4900-A07F-96A6BFA9D0F0}" type="slidenum">
              <a:rPr lang="ru-RU" smtClean="0"/>
              <a:t>‹#›</a:t>
            </a:fld>
            <a:endParaRPr lang="ru-RU"/>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ru-RU" smtClean="0"/>
              <a:t>Образец заголовка</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B4C71EC6-210F-42DE-9C53-41977AD35B3D}" type="datetimeFigureOut">
              <a:rPr lang="ru-RU" smtClean="0"/>
              <a:t>16.11.2022</a:t>
            </a:fld>
            <a:endParaRPr lang="ru-RU"/>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B19B0651-EE4F-4900-A07F-96A6BFA9D0F0}" type="slidenum">
              <a:rPr lang="ru-RU" smtClean="0"/>
              <a:t>‹#›</a:t>
            </a:fld>
            <a:endParaRPr lang="ru-RU"/>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836712"/>
            <a:ext cx="8075240" cy="4571999"/>
          </a:xfrm>
        </p:spPr>
        <p:txBody>
          <a:bodyPr/>
          <a:lstStyle/>
          <a:p>
            <a:pPr algn="ctr"/>
            <a:r>
              <a:rPr lang="ru-RU" sz="3600" dirty="0"/>
              <a:t>Техника выполнения упражнений по общей физической подготовке</a:t>
            </a:r>
          </a:p>
        </p:txBody>
      </p:sp>
    </p:spTree>
    <p:extLst>
      <p:ext uri="{BB962C8B-B14F-4D97-AF65-F5344CB8AC3E}">
        <p14:creationId xmlns:p14="http://schemas.microsoft.com/office/powerpoint/2010/main" val="40830144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8219256" cy="1371600"/>
          </a:xfrm>
        </p:spPr>
        <p:txBody>
          <a:bodyPr>
            <a:normAutofit fontScale="90000"/>
          </a:bodyPr>
          <a:lstStyle/>
          <a:p>
            <a:pPr algn="ctr"/>
            <a:r>
              <a:rPr lang="ru-RU" b="1" dirty="0"/>
              <a:t>Упражнение «Наклон вперед из положения стоя на гимнастической скамье» </a:t>
            </a:r>
            <a:endParaRPr lang="ru-RU" dirty="0"/>
          </a:p>
        </p:txBody>
      </p:sp>
      <p:pic>
        <p:nvPicPr>
          <p:cNvPr id="2050" name="Picture 2" descr="Какие мышцы работаю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708920"/>
            <a:ext cx="5328592" cy="376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Объект 2"/>
          <p:cNvSpPr>
            <a:spLocks noGrp="1"/>
          </p:cNvSpPr>
          <p:nvPr>
            <p:ph idx="1"/>
          </p:nvPr>
        </p:nvSpPr>
        <p:spPr>
          <a:xfrm>
            <a:off x="457200" y="1752601"/>
            <a:ext cx="8219256" cy="1244352"/>
          </a:xfrm>
        </p:spPr>
        <p:txBody>
          <a:bodyPr>
            <a:normAutofit lnSpcReduction="10000"/>
          </a:bodyPr>
          <a:lstStyle/>
          <a:p>
            <a:pPr>
              <a:spcBef>
                <a:spcPts val="0"/>
              </a:spcBef>
              <a:spcAft>
                <a:spcPts val="0"/>
              </a:spcAft>
            </a:pPr>
            <a:r>
              <a:rPr lang="ru-RU" b="0" dirty="0">
                <a:latin typeface="Times New Roman" panose="02020603050405020304" pitchFamily="18" charset="0"/>
                <a:cs typeface="Times New Roman" panose="02020603050405020304" pitchFamily="18" charset="0"/>
              </a:rPr>
              <a:t>Развивает </a:t>
            </a:r>
            <a:r>
              <a:rPr lang="ru-RU" b="0" dirty="0" smtClean="0">
                <a:latin typeface="Times New Roman" panose="02020603050405020304" pitchFamily="18" charset="0"/>
                <a:cs typeface="Times New Roman" panose="02020603050405020304" pitchFamily="18" charset="0"/>
              </a:rPr>
              <a:t>качество «</a:t>
            </a:r>
            <a:r>
              <a:rPr lang="ru-RU" b="0" dirty="0">
                <a:latin typeface="Times New Roman" panose="02020603050405020304" pitchFamily="18" charset="0"/>
                <a:cs typeface="Times New Roman" panose="02020603050405020304" pitchFamily="18" charset="0"/>
              </a:rPr>
              <a:t>Гибкость</a:t>
            </a:r>
            <a:r>
              <a:rPr lang="ru-RU" b="0" dirty="0" smtClean="0">
                <a:latin typeface="Times New Roman" panose="02020603050405020304" pitchFamily="18" charset="0"/>
                <a:cs typeface="Times New Roman" panose="02020603050405020304" pitchFamily="18" charset="0"/>
              </a:rPr>
              <a:t>».</a:t>
            </a:r>
          </a:p>
          <a:p>
            <a:pPr>
              <a:spcBef>
                <a:spcPts val="0"/>
              </a:spcBef>
              <a:spcAft>
                <a:spcPts val="0"/>
              </a:spcAft>
            </a:pPr>
            <a:endParaRPr lang="ru-RU" b="0" dirty="0">
              <a:latin typeface="Times New Roman" panose="02020603050405020304" pitchFamily="18" charset="0"/>
              <a:cs typeface="Times New Roman" panose="02020603050405020304" pitchFamily="18" charset="0"/>
            </a:endParaRPr>
          </a:p>
          <a:p>
            <a:pPr>
              <a:spcBef>
                <a:spcPts val="0"/>
              </a:spcBef>
              <a:spcAft>
                <a:spcPts val="0"/>
              </a:spcAft>
            </a:pPr>
            <a:r>
              <a:rPr lang="ru-RU" b="0" dirty="0">
                <a:latin typeface="Times New Roman" panose="02020603050405020304" pitchFamily="18" charset="0"/>
                <a:cs typeface="Times New Roman" panose="02020603050405020304" pitchFamily="18" charset="0"/>
              </a:rPr>
              <a:t>Какие мышцы растягиваться при выполнении упражнения изображено на </a:t>
            </a:r>
            <a:r>
              <a:rPr lang="ru-RU" b="0" dirty="0" smtClean="0">
                <a:latin typeface="Times New Roman" panose="02020603050405020304" pitchFamily="18" charset="0"/>
                <a:cs typeface="Times New Roman" panose="02020603050405020304" pitchFamily="18" charset="0"/>
              </a:rPr>
              <a:t>рисунке.</a:t>
            </a:r>
            <a:endParaRPr lang="ru-RU" b="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508206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052736"/>
            <a:ext cx="4824536" cy="5400600"/>
          </a:xfrm>
        </p:spPr>
        <p:txBody>
          <a:bodyPr>
            <a:noAutofit/>
          </a:bodyPr>
          <a:lstStyle/>
          <a:p>
            <a:pPr algn="just">
              <a:spcBef>
                <a:spcPts val="0"/>
              </a:spcBef>
              <a:spcAft>
                <a:spcPts val="0"/>
              </a:spcAft>
            </a:pPr>
            <a:r>
              <a:rPr lang="ru-RU" sz="1800" b="0" dirty="0">
                <a:latin typeface="Times New Roman" panose="02020603050405020304" pitchFamily="18" charset="0"/>
                <a:cs typeface="Times New Roman" panose="02020603050405020304" pitchFamily="18" charset="0"/>
              </a:rPr>
              <a:t>Наклон вперед из положения стоя с прямыми ногами на гимнастической скамье выполняется из исходного положения: стоя на гимнастической скамье, ноги выпрямлены в коленях, ступни ног расположены параллельно на ширине 10-15 см.</a:t>
            </a:r>
          </a:p>
          <a:p>
            <a:pPr algn="just">
              <a:spcBef>
                <a:spcPts val="0"/>
              </a:spcBef>
              <a:spcAft>
                <a:spcPts val="0"/>
              </a:spcAft>
            </a:pPr>
            <a:r>
              <a:rPr lang="ru-RU" sz="1800" b="0" dirty="0" smtClean="0">
                <a:latin typeface="Times New Roman" panose="02020603050405020304" pitchFamily="18" charset="0"/>
                <a:cs typeface="Times New Roman" panose="02020603050405020304" pitchFamily="18" charset="0"/>
              </a:rPr>
              <a:t>При </a:t>
            </a:r>
            <a:r>
              <a:rPr lang="ru-RU" sz="1800" b="0" dirty="0">
                <a:latin typeface="Times New Roman" panose="02020603050405020304" pitchFamily="18" charset="0"/>
                <a:cs typeface="Times New Roman" panose="02020603050405020304" pitchFamily="18" charset="0"/>
              </a:rPr>
              <a:t>выполнении испытания по команде судьи участник выполняет два предварительных наклона, скользя пальцами рук по линейке измерения. При третьем наклоне участник максимально сгибается и фиксирует результат в течение 2 секунд. Упражнение (фиксация) заканчивается по команде судьи «Есть».</a:t>
            </a:r>
          </a:p>
          <a:p>
            <a:pPr algn="just">
              <a:spcBef>
                <a:spcPts val="0"/>
              </a:spcBef>
              <a:spcAft>
                <a:spcPts val="0"/>
              </a:spcAft>
            </a:pPr>
            <a:r>
              <a:rPr lang="ru-RU" sz="1800" b="0" dirty="0" smtClean="0">
                <a:latin typeface="Times New Roman" panose="02020603050405020304" pitchFamily="18" charset="0"/>
                <a:cs typeface="Times New Roman" panose="02020603050405020304" pitchFamily="18" charset="0"/>
              </a:rPr>
              <a:t>Ошибки</a:t>
            </a:r>
            <a:r>
              <a:rPr lang="ru-RU" sz="1800" b="0" dirty="0">
                <a:latin typeface="Times New Roman" panose="02020603050405020304" pitchFamily="18" charset="0"/>
                <a:cs typeface="Times New Roman" panose="02020603050405020304" pitchFamily="18" charset="0"/>
              </a:rPr>
              <a:t>, в результате которых испытание не засчитывается:</a:t>
            </a:r>
          </a:p>
          <a:p>
            <a:pPr marL="342900" indent="-342900" algn="just">
              <a:spcBef>
                <a:spcPts val="0"/>
              </a:spcBef>
              <a:spcAft>
                <a:spcPts val="0"/>
              </a:spcAft>
              <a:buFontTx/>
              <a:buChar char="-"/>
            </a:pPr>
            <a:r>
              <a:rPr lang="ru-RU" sz="1800" b="0" dirty="0" smtClean="0">
                <a:latin typeface="Times New Roman" panose="02020603050405020304" pitchFamily="18" charset="0"/>
                <a:cs typeface="Times New Roman" panose="02020603050405020304" pitchFamily="18" charset="0"/>
              </a:rPr>
              <a:t>сгибание </a:t>
            </a:r>
            <a:r>
              <a:rPr lang="ru-RU" sz="1800" b="0" dirty="0">
                <a:latin typeface="Times New Roman" panose="02020603050405020304" pitchFamily="18" charset="0"/>
                <a:cs typeface="Times New Roman" panose="02020603050405020304" pitchFamily="18" charset="0"/>
              </a:rPr>
              <a:t>ног в коленях;	</a:t>
            </a:r>
            <a:endParaRPr lang="ru-RU" sz="1800" b="0" dirty="0" smtClean="0">
              <a:latin typeface="Times New Roman" panose="02020603050405020304" pitchFamily="18" charset="0"/>
              <a:cs typeface="Times New Roman" panose="02020603050405020304" pitchFamily="18" charset="0"/>
            </a:endParaRPr>
          </a:p>
          <a:p>
            <a:pPr marL="342900" indent="-342900" algn="just">
              <a:spcBef>
                <a:spcPts val="0"/>
              </a:spcBef>
              <a:spcAft>
                <a:spcPts val="0"/>
              </a:spcAft>
              <a:buFontTx/>
              <a:buChar char="-"/>
            </a:pPr>
            <a:r>
              <a:rPr lang="ru-RU" sz="1800" b="0" dirty="0" smtClean="0">
                <a:latin typeface="Times New Roman" panose="02020603050405020304" pitchFamily="18" charset="0"/>
                <a:cs typeface="Times New Roman" panose="02020603050405020304" pitchFamily="18" charset="0"/>
              </a:rPr>
              <a:t>фиксация </a:t>
            </a:r>
            <a:r>
              <a:rPr lang="ru-RU" sz="1800" b="0" dirty="0">
                <a:latin typeface="Times New Roman" panose="02020603050405020304" pitchFamily="18" charset="0"/>
                <a:cs typeface="Times New Roman" panose="02020603050405020304" pitchFamily="18" charset="0"/>
              </a:rPr>
              <a:t>результата пальцами одной руки</a:t>
            </a:r>
            <a:r>
              <a:rPr lang="ru-RU" sz="1800" b="0" dirty="0" smtClean="0">
                <a:latin typeface="Times New Roman" panose="02020603050405020304" pitchFamily="18" charset="0"/>
                <a:cs typeface="Times New Roman" panose="02020603050405020304" pitchFamily="18" charset="0"/>
              </a:rPr>
              <a:t>;</a:t>
            </a:r>
          </a:p>
          <a:p>
            <a:pPr marL="342900" indent="-342900" algn="just">
              <a:spcBef>
                <a:spcPts val="0"/>
              </a:spcBef>
              <a:spcAft>
                <a:spcPts val="0"/>
              </a:spcAft>
              <a:buFontTx/>
              <a:buChar char="-"/>
            </a:pPr>
            <a:r>
              <a:rPr lang="ru-RU" sz="1800" b="0" dirty="0" smtClean="0">
                <a:latin typeface="Times New Roman" panose="02020603050405020304" pitchFamily="18" charset="0"/>
                <a:cs typeface="Times New Roman" panose="02020603050405020304" pitchFamily="18" charset="0"/>
              </a:rPr>
              <a:t>отсутствие </a:t>
            </a:r>
            <a:r>
              <a:rPr lang="ru-RU" sz="1800" b="0" dirty="0">
                <a:latin typeface="Times New Roman" panose="02020603050405020304" pitchFamily="18" charset="0"/>
                <a:cs typeface="Times New Roman" panose="02020603050405020304" pitchFamily="18" charset="0"/>
              </a:rPr>
              <a:t>фиксации результата в течение 2 секунд</a:t>
            </a:r>
            <a:r>
              <a:rPr lang="ru-RU" sz="1800" b="0" dirty="0" smtClean="0">
                <a:latin typeface="Times New Roman" panose="02020603050405020304" pitchFamily="18" charset="0"/>
                <a:cs typeface="Times New Roman" panose="02020603050405020304" pitchFamily="18" charset="0"/>
              </a:rPr>
              <a:t>.</a:t>
            </a:r>
            <a:endParaRPr lang="ru-RU" sz="1800" b="0" dirty="0">
              <a:latin typeface="Times New Roman" panose="02020603050405020304" pitchFamily="18" charset="0"/>
              <a:cs typeface="Times New Roman" panose="02020603050405020304" pitchFamily="18" charset="0"/>
            </a:endParaRPr>
          </a:p>
        </p:txBody>
      </p:sp>
      <p:sp>
        <p:nvSpPr>
          <p:cNvPr id="4" name="Заголовок 1"/>
          <p:cNvSpPr>
            <a:spLocks noGrp="1"/>
          </p:cNvSpPr>
          <p:nvPr>
            <p:ph type="title"/>
          </p:nvPr>
        </p:nvSpPr>
        <p:spPr>
          <a:xfrm>
            <a:off x="457200" y="152718"/>
            <a:ext cx="7643192" cy="900018"/>
          </a:xfrm>
        </p:spPr>
        <p:txBody>
          <a:bodyPr>
            <a:normAutofit/>
          </a:bodyPr>
          <a:lstStyle/>
          <a:p>
            <a:pPr algn="ctr"/>
            <a:r>
              <a:rPr lang="ru-RU" sz="3200" b="1" dirty="0" smtClean="0"/>
              <a:t>Техника выполнения</a:t>
            </a:r>
            <a:endParaRPr lang="ru-RU" sz="3200"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240" r="4314"/>
          <a:stretch/>
        </p:blipFill>
        <p:spPr bwMode="auto">
          <a:xfrm>
            <a:off x="5148064" y="2201642"/>
            <a:ext cx="3659363"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71683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8003232" cy="1371600"/>
          </a:xfrm>
        </p:spPr>
        <p:txBody>
          <a:bodyPr>
            <a:normAutofit fontScale="90000"/>
          </a:bodyPr>
          <a:lstStyle/>
          <a:p>
            <a:pPr algn="ctr"/>
            <a:r>
              <a:rPr lang="ru-RU" b="1" dirty="0"/>
              <a:t>Упражнение «Подъем туловища из положения «лежа на спине» за 30 секунд</a:t>
            </a:r>
            <a:endParaRPr lang="ru-RU" dirty="0"/>
          </a:p>
        </p:txBody>
      </p:sp>
      <p:pic>
        <p:nvPicPr>
          <p:cNvPr id="3074" name="Picture 2" descr="Мышцы, работающие в скручиваниях"/>
          <p:cNvPicPr>
            <a:picLocks noChangeAspect="1" noChangeArrowheads="1"/>
          </p:cNvPicPr>
          <p:nvPr/>
        </p:nvPicPr>
        <p:blipFill rotWithShape="1">
          <a:blip r:embed="rId2">
            <a:extLst>
              <a:ext uri="{28A0092B-C50C-407E-A947-70E740481C1C}">
                <a14:useLocalDpi xmlns:a14="http://schemas.microsoft.com/office/drawing/2010/main" val="0"/>
              </a:ext>
            </a:extLst>
          </a:blip>
          <a:srcRect l="4476" r="8171"/>
          <a:stretch/>
        </p:blipFill>
        <p:spPr bwMode="auto">
          <a:xfrm>
            <a:off x="3707904" y="2276872"/>
            <a:ext cx="5158597" cy="2752725"/>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457200" y="1752600"/>
            <a:ext cx="3106688" cy="4373563"/>
          </a:xfrm>
        </p:spPr>
        <p:txBody>
          <a:bodyPr/>
          <a:lstStyle/>
          <a:p>
            <a:pPr>
              <a:spcBef>
                <a:spcPts val="0"/>
              </a:spcBef>
              <a:spcAft>
                <a:spcPts val="0"/>
              </a:spcAft>
            </a:pPr>
            <a:r>
              <a:rPr lang="ru-RU" b="0" dirty="0">
                <a:latin typeface="Times New Roman" panose="02020603050405020304" pitchFamily="18" charset="0"/>
                <a:cs typeface="Times New Roman" panose="02020603050405020304" pitchFamily="18" charset="0"/>
              </a:rPr>
              <a:t>При выполнение с ограничением времени развивает такое качество как «Выносливость». </a:t>
            </a:r>
            <a:endParaRPr lang="ru-RU" b="0" dirty="0" smtClean="0">
              <a:latin typeface="Times New Roman" panose="02020603050405020304" pitchFamily="18" charset="0"/>
              <a:cs typeface="Times New Roman" panose="02020603050405020304" pitchFamily="18" charset="0"/>
            </a:endParaRPr>
          </a:p>
          <a:p>
            <a:pPr>
              <a:spcBef>
                <a:spcPts val="0"/>
              </a:spcBef>
              <a:spcAft>
                <a:spcPts val="0"/>
              </a:spcAft>
            </a:pPr>
            <a:endParaRPr lang="ru-RU" b="0" dirty="0">
              <a:latin typeface="Times New Roman" panose="02020603050405020304" pitchFamily="18" charset="0"/>
              <a:cs typeface="Times New Roman" panose="02020603050405020304" pitchFamily="18" charset="0"/>
            </a:endParaRPr>
          </a:p>
          <a:p>
            <a:pPr>
              <a:spcBef>
                <a:spcPts val="0"/>
              </a:spcBef>
              <a:spcAft>
                <a:spcPts val="0"/>
              </a:spcAft>
            </a:pPr>
            <a:r>
              <a:rPr lang="ru-RU" b="0" dirty="0" smtClean="0">
                <a:latin typeface="Times New Roman" panose="02020603050405020304" pitchFamily="18" charset="0"/>
                <a:cs typeface="Times New Roman" panose="02020603050405020304" pitchFamily="18" charset="0"/>
              </a:rPr>
              <a:t>Работая </a:t>
            </a:r>
            <a:r>
              <a:rPr lang="ru-RU" b="0" dirty="0">
                <a:latin typeface="Times New Roman" panose="02020603050405020304" pitchFamily="18" charset="0"/>
                <a:cs typeface="Times New Roman" panose="02020603050405020304" pitchFamily="18" charset="0"/>
              </a:rPr>
              <a:t>в подобной технике выполнения, нагрузка акцентируется на верхней части прямой мышцы живота </a:t>
            </a:r>
            <a:r>
              <a:rPr lang="ru-RU" b="0" dirty="0" smtClean="0">
                <a:latin typeface="Times New Roman" panose="02020603050405020304" pitchFamily="18" charset="0"/>
                <a:cs typeface="Times New Roman" panose="02020603050405020304" pitchFamily="18" charset="0"/>
              </a:rPr>
              <a:t>как изображено на рисунке</a:t>
            </a:r>
            <a:endParaRPr lang="ru-RU"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03636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124744"/>
            <a:ext cx="8280920" cy="5328592"/>
          </a:xfrm>
        </p:spPr>
        <p:txBody>
          <a:bodyPr>
            <a:normAutofit fontScale="85000" lnSpcReduction="10000"/>
          </a:bodyPr>
          <a:lstStyle/>
          <a:p>
            <a:pPr algn="just">
              <a:lnSpc>
                <a:spcPct val="120000"/>
              </a:lnSpc>
              <a:spcBef>
                <a:spcPts val="0"/>
              </a:spcBef>
              <a:spcAft>
                <a:spcPts val="0"/>
              </a:spcAft>
            </a:pPr>
            <a:r>
              <a:rPr lang="ru-RU" b="0" dirty="0">
                <a:latin typeface="Times New Roman" panose="02020603050405020304" pitchFamily="18" charset="0"/>
                <a:cs typeface="Times New Roman" panose="02020603050405020304" pitchFamily="18" charset="0"/>
              </a:rPr>
              <a:t>Поднимание туловища из положения лежа на спине выполняется из исходного положения: лежа на спине, на гимнастическом мате, руки за головой «в замок», лопатки касаются мата, ноги согнуты в коленях под прямым углом, ступни прижаты партнером к полу.</a:t>
            </a:r>
          </a:p>
          <a:p>
            <a:pPr algn="just">
              <a:lnSpc>
                <a:spcPct val="120000"/>
              </a:lnSpc>
              <a:spcBef>
                <a:spcPts val="0"/>
              </a:spcBef>
              <a:spcAft>
                <a:spcPts val="0"/>
              </a:spcAft>
            </a:pPr>
            <a:r>
              <a:rPr lang="ru-RU" b="0" dirty="0">
                <a:latin typeface="Times New Roman" panose="02020603050405020304" pitchFamily="18" charset="0"/>
                <a:cs typeface="Times New Roman" panose="02020603050405020304" pitchFamily="18" charset="0"/>
              </a:rPr>
              <a:t>Участник выполняет максимальное количество поднимании туловища за 30 секунд, касаясь локтями коленей, с последующим возвратом в исходное положение. Засчитывается количество правильно выполненных поднимании туловища.</a:t>
            </a:r>
          </a:p>
          <a:p>
            <a:pPr algn="just">
              <a:lnSpc>
                <a:spcPct val="120000"/>
              </a:lnSpc>
              <a:spcBef>
                <a:spcPts val="0"/>
              </a:spcBef>
              <a:spcAft>
                <a:spcPts val="0"/>
              </a:spcAft>
            </a:pPr>
            <a:r>
              <a:rPr lang="ru-RU" b="0" dirty="0">
                <a:latin typeface="Times New Roman" panose="02020603050405020304" pitchFamily="18" charset="0"/>
                <a:cs typeface="Times New Roman" panose="02020603050405020304" pitchFamily="18" charset="0"/>
              </a:rPr>
              <a:t>Упражнение выполняется парно. Поочередно один из партнеров выполняет, другой удерживает его ноги за ступни и (или) голени. При наличии специализированного лицензионного оборудования для выполнения нормативов испытаний (тестов) комплекса ГТО, удержание ног может осуществляться участником в специальном пазе спортивного снаряда самостоятельно.</a:t>
            </a:r>
          </a:p>
          <a:p>
            <a:pPr algn="just">
              <a:lnSpc>
                <a:spcPct val="120000"/>
              </a:lnSpc>
              <a:spcBef>
                <a:spcPts val="0"/>
              </a:spcBef>
              <a:spcAft>
                <a:spcPts val="0"/>
              </a:spcAft>
            </a:pPr>
            <a:r>
              <a:rPr lang="ru-RU" b="0" dirty="0" smtClean="0">
                <a:latin typeface="Times New Roman" panose="02020603050405020304" pitchFamily="18" charset="0"/>
                <a:cs typeface="Times New Roman" panose="02020603050405020304" pitchFamily="18" charset="0"/>
              </a:rPr>
              <a:t>Ошибки</a:t>
            </a:r>
            <a:r>
              <a:rPr lang="ru-RU" b="0" dirty="0">
                <a:latin typeface="Times New Roman" panose="02020603050405020304" pitchFamily="18" charset="0"/>
                <a:cs typeface="Times New Roman" panose="02020603050405020304" pitchFamily="18" charset="0"/>
              </a:rPr>
              <a:t>, при которых выполнение не засчитывается:</a:t>
            </a:r>
          </a:p>
          <a:p>
            <a:pPr marL="342900" indent="-342900" algn="just">
              <a:lnSpc>
                <a:spcPct val="120000"/>
              </a:lnSpc>
              <a:spcBef>
                <a:spcPts val="0"/>
              </a:spcBef>
              <a:spcAft>
                <a:spcPts val="0"/>
              </a:spcAft>
              <a:buFontTx/>
              <a:buChar char="-"/>
            </a:pPr>
            <a:r>
              <a:rPr lang="ru-RU" b="0" dirty="0" smtClean="0">
                <a:latin typeface="Times New Roman" panose="02020603050405020304" pitchFamily="18" charset="0"/>
                <a:cs typeface="Times New Roman" panose="02020603050405020304" pitchFamily="18" charset="0"/>
              </a:rPr>
              <a:t>отсутствие </a:t>
            </a:r>
            <a:r>
              <a:rPr lang="ru-RU" b="0" dirty="0">
                <a:latin typeface="Times New Roman" panose="02020603050405020304" pitchFamily="18" charset="0"/>
                <a:cs typeface="Times New Roman" panose="02020603050405020304" pitchFamily="18" charset="0"/>
              </a:rPr>
              <a:t>касания локтями коленей</a:t>
            </a:r>
            <a:r>
              <a:rPr lang="ru-RU" b="0" dirty="0" smtClean="0">
                <a:latin typeface="Times New Roman" panose="02020603050405020304" pitchFamily="18" charset="0"/>
                <a:cs typeface="Times New Roman" panose="02020603050405020304" pitchFamily="18" charset="0"/>
              </a:rPr>
              <a:t>;</a:t>
            </a:r>
          </a:p>
          <a:p>
            <a:pPr marL="342900" indent="-342900" algn="just">
              <a:lnSpc>
                <a:spcPct val="120000"/>
              </a:lnSpc>
              <a:spcBef>
                <a:spcPts val="0"/>
              </a:spcBef>
              <a:spcAft>
                <a:spcPts val="0"/>
              </a:spcAft>
              <a:buFontTx/>
              <a:buChar char="-"/>
            </a:pPr>
            <a:r>
              <a:rPr lang="ru-RU" b="0" dirty="0" smtClean="0">
                <a:latin typeface="Times New Roman" panose="02020603050405020304" pitchFamily="18" charset="0"/>
                <a:cs typeface="Times New Roman" panose="02020603050405020304" pitchFamily="18" charset="0"/>
              </a:rPr>
              <a:t>отсутствие </a:t>
            </a:r>
            <a:r>
              <a:rPr lang="ru-RU" b="0" dirty="0">
                <a:latin typeface="Times New Roman" panose="02020603050405020304" pitchFamily="18" charset="0"/>
                <a:cs typeface="Times New Roman" panose="02020603050405020304" pitchFamily="18" charset="0"/>
              </a:rPr>
              <a:t>касания лопатками мата;</a:t>
            </a:r>
          </a:p>
          <a:p>
            <a:pPr marL="342900" indent="-342900" algn="just">
              <a:lnSpc>
                <a:spcPct val="120000"/>
              </a:lnSpc>
              <a:spcBef>
                <a:spcPts val="0"/>
              </a:spcBef>
              <a:spcAft>
                <a:spcPts val="0"/>
              </a:spcAft>
              <a:buFontTx/>
              <a:buChar char="-"/>
            </a:pPr>
            <a:r>
              <a:rPr lang="ru-RU" b="0" dirty="0" smtClean="0">
                <a:latin typeface="Times New Roman" panose="02020603050405020304" pitchFamily="18" charset="0"/>
                <a:cs typeface="Times New Roman" panose="02020603050405020304" pitchFamily="18" charset="0"/>
              </a:rPr>
              <a:t>размыкание </a:t>
            </a:r>
            <a:r>
              <a:rPr lang="ru-RU" b="0" dirty="0">
                <a:latin typeface="Times New Roman" panose="02020603050405020304" pitchFamily="18" charset="0"/>
                <a:cs typeface="Times New Roman" panose="02020603050405020304" pitchFamily="18" charset="0"/>
              </a:rPr>
              <a:t>пальцев рук «из замка</a:t>
            </a:r>
            <a:r>
              <a:rPr lang="ru-RU" b="0" dirty="0" smtClean="0">
                <a:latin typeface="Times New Roman" panose="02020603050405020304" pitchFamily="18" charset="0"/>
                <a:cs typeface="Times New Roman" panose="02020603050405020304" pitchFamily="18" charset="0"/>
              </a:rPr>
              <a:t>»;</a:t>
            </a:r>
          </a:p>
          <a:p>
            <a:pPr marL="342900" indent="-342900" algn="just">
              <a:lnSpc>
                <a:spcPct val="120000"/>
              </a:lnSpc>
              <a:spcBef>
                <a:spcPts val="0"/>
              </a:spcBef>
              <a:spcAft>
                <a:spcPts val="0"/>
              </a:spcAft>
              <a:buFontTx/>
              <a:buChar char="-"/>
            </a:pPr>
            <a:r>
              <a:rPr lang="ru-RU" b="0" dirty="0" smtClean="0">
                <a:latin typeface="Times New Roman" panose="02020603050405020304" pitchFamily="18" charset="0"/>
                <a:cs typeface="Times New Roman" panose="02020603050405020304" pitchFamily="18" charset="0"/>
              </a:rPr>
              <a:t>смещение </a:t>
            </a:r>
            <a:r>
              <a:rPr lang="ru-RU" b="0" dirty="0">
                <a:latin typeface="Times New Roman" panose="02020603050405020304" pitchFamily="18" charset="0"/>
                <a:cs typeface="Times New Roman" panose="02020603050405020304" pitchFamily="18" charset="0"/>
              </a:rPr>
              <a:t>таза (поднимание таза</a:t>
            </a:r>
            <a:r>
              <a:rPr lang="ru-RU" b="0" dirty="0" smtClean="0">
                <a:latin typeface="Times New Roman" panose="02020603050405020304" pitchFamily="18" charset="0"/>
                <a:cs typeface="Times New Roman" panose="02020603050405020304" pitchFamily="18" charset="0"/>
              </a:rPr>
              <a:t>)</a:t>
            </a:r>
          </a:p>
          <a:p>
            <a:pPr marL="342900" indent="-342900" algn="just">
              <a:lnSpc>
                <a:spcPct val="120000"/>
              </a:lnSpc>
              <a:spcBef>
                <a:spcPts val="0"/>
              </a:spcBef>
              <a:spcAft>
                <a:spcPts val="0"/>
              </a:spcAft>
              <a:buFontTx/>
              <a:buChar char="-"/>
            </a:pPr>
            <a:r>
              <a:rPr lang="ru-RU" b="0" dirty="0" smtClean="0">
                <a:latin typeface="Times New Roman" panose="02020603050405020304" pitchFamily="18" charset="0"/>
                <a:cs typeface="Times New Roman" panose="02020603050405020304" pitchFamily="18" charset="0"/>
              </a:rPr>
              <a:t>изменение </a:t>
            </a:r>
            <a:r>
              <a:rPr lang="ru-RU" b="0" dirty="0">
                <a:latin typeface="Times New Roman" panose="02020603050405020304" pitchFamily="18" charset="0"/>
                <a:cs typeface="Times New Roman" panose="02020603050405020304" pitchFamily="18" charset="0"/>
              </a:rPr>
              <a:t>прямого угла согнутых ног.</a:t>
            </a:r>
          </a:p>
          <a:p>
            <a:pPr>
              <a:lnSpc>
                <a:spcPct val="120000"/>
              </a:lnSpc>
              <a:spcBef>
                <a:spcPts val="0"/>
              </a:spcBef>
              <a:spcAft>
                <a:spcPts val="0"/>
              </a:spcAft>
            </a:pPr>
            <a:endParaRPr lang="ru-RU" b="0" dirty="0"/>
          </a:p>
        </p:txBody>
      </p:sp>
      <p:sp>
        <p:nvSpPr>
          <p:cNvPr id="4" name="Заголовок 1"/>
          <p:cNvSpPr>
            <a:spLocks noGrp="1"/>
          </p:cNvSpPr>
          <p:nvPr>
            <p:ph type="title"/>
          </p:nvPr>
        </p:nvSpPr>
        <p:spPr>
          <a:xfrm>
            <a:off x="457200" y="152718"/>
            <a:ext cx="7643192" cy="900018"/>
          </a:xfrm>
        </p:spPr>
        <p:txBody>
          <a:bodyPr>
            <a:normAutofit/>
          </a:bodyPr>
          <a:lstStyle/>
          <a:p>
            <a:pPr algn="ctr"/>
            <a:r>
              <a:rPr lang="ru-RU" sz="3200" b="1" dirty="0" smtClean="0"/>
              <a:t>Техника выполнения</a:t>
            </a:r>
            <a:endParaRPr lang="ru-RU" sz="3200" dirty="0"/>
          </a:p>
        </p:txBody>
      </p:sp>
    </p:spTree>
    <p:extLst>
      <p:ext uri="{BB962C8B-B14F-4D97-AF65-F5344CB8AC3E}">
        <p14:creationId xmlns:p14="http://schemas.microsoft.com/office/powerpoint/2010/main" val="3348295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8003232" cy="1371600"/>
          </a:xfrm>
        </p:spPr>
        <p:txBody>
          <a:bodyPr>
            <a:normAutofit/>
          </a:bodyPr>
          <a:lstStyle/>
          <a:p>
            <a:pPr algn="ctr"/>
            <a:r>
              <a:rPr lang="ru-RU" b="1" dirty="0"/>
              <a:t>Упражнение «Челночный бег (3х10)» </a:t>
            </a:r>
            <a:endParaRPr lang="ru-RU" dirty="0"/>
          </a:p>
        </p:txBody>
      </p:sp>
      <p:pic>
        <p:nvPicPr>
          <p:cNvPr id="6146" name="Picture 2"/>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66425" y="3356992"/>
            <a:ext cx="8858657" cy="3180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Объект 2"/>
          <p:cNvSpPr>
            <a:spLocks noGrp="1"/>
          </p:cNvSpPr>
          <p:nvPr>
            <p:ph idx="1"/>
          </p:nvPr>
        </p:nvSpPr>
        <p:spPr>
          <a:xfrm>
            <a:off x="457200" y="1752600"/>
            <a:ext cx="7859216" cy="2767642"/>
          </a:xfrm>
        </p:spPr>
        <p:txBody>
          <a:bodyPr>
            <a:normAutofit/>
          </a:bodyPr>
          <a:lstStyle/>
          <a:p>
            <a:pPr>
              <a:spcBef>
                <a:spcPts val="0"/>
              </a:spcBef>
              <a:spcAft>
                <a:spcPts val="0"/>
              </a:spcAft>
            </a:pPr>
            <a:r>
              <a:rPr lang="ru-RU" b="0" dirty="0">
                <a:latin typeface="Times New Roman" panose="02020603050405020304" pitchFamily="18" charset="0"/>
                <a:cs typeface="Times New Roman" panose="02020603050405020304" pitchFamily="18" charset="0"/>
              </a:rPr>
              <a:t>Челночный бег </a:t>
            </a:r>
            <a:r>
              <a:rPr lang="ru-RU" b="0" dirty="0" smtClean="0">
                <a:latin typeface="Times New Roman" panose="02020603050405020304" pitchFamily="18" charset="0"/>
                <a:cs typeface="Times New Roman" panose="02020603050405020304" pitchFamily="18" charset="0"/>
              </a:rPr>
              <a:t>–помогает </a:t>
            </a:r>
            <a:r>
              <a:rPr lang="ru-RU" b="0" dirty="0">
                <a:latin typeface="Times New Roman" panose="02020603050405020304" pitchFamily="18" charset="0"/>
                <a:cs typeface="Times New Roman" panose="02020603050405020304" pitchFamily="18" charset="0"/>
              </a:rPr>
              <a:t>укрепить мышечную, дыхательную и кровеносную системы, помогает развить </a:t>
            </a:r>
            <a:r>
              <a:rPr lang="ru-RU" b="0" dirty="0" smtClean="0">
                <a:latin typeface="Times New Roman" panose="02020603050405020304" pitchFamily="18" charset="0"/>
                <a:cs typeface="Times New Roman" panose="02020603050405020304" pitchFamily="18" charset="0"/>
              </a:rPr>
              <a:t>быстроту. </a:t>
            </a:r>
            <a:r>
              <a:rPr lang="ru-RU" b="0" dirty="0">
                <a:latin typeface="Times New Roman" panose="02020603050405020304" pitchFamily="18" charset="0"/>
                <a:cs typeface="Times New Roman" panose="02020603050405020304" pitchFamily="18" charset="0"/>
              </a:rPr>
              <a:t>Резкое изменение направления движения увеличивает координацию и ловкость.</a:t>
            </a:r>
          </a:p>
          <a:p>
            <a:pPr>
              <a:spcBef>
                <a:spcPts val="0"/>
              </a:spcBef>
              <a:spcAft>
                <a:spcPts val="0"/>
              </a:spcAft>
            </a:pPr>
            <a:r>
              <a:rPr lang="ru-RU" b="0" dirty="0">
                <a:latin typeface="Times New Roman" panose="02020603050405020304" pitchFamily="18" charset="0"/>
                <a:cs typeface="Times New Roman" panose="02020603050405020304" pitchFamily="18" charset="0"/>
              </a:rPr>
              <a:t>Как ОФП челночный бег в обязательной программе тренировок футболистов, теннисистов, хоккеистов и других </a:t>
            </a:r>
            <a:r>
              <a:rPr lang="ru-RU" b="0" dirty="0" smtClean="0">
                <a:latin typeface="Times New Roman" panose="02020603050405020304" pitchFamily="18" charset="0"/>
                <a:cs typeface="Times New Roman" panose="02020603050405020304" pitchFamily="18" charset="0"/>
              </a:rPr>
              <a:t>спортсменов.</a:t>
            </a:r>
            <a:endParaRPr lang="ru-RU" b="0" dirty="0">
              <a:latin typeface="Times New Roman" panose="02020603050405020304" pitchFamily="18" charset="0"/>
              <a:cs typeface="Times New Roman" panose="02020603050405020304" pitchFamily="18" charset="0"/>
            </a:endParaRPr>
          </a:p>
          <a:p>
            <a:pPr>
              <a:spcBef>
                <a:spcPts val="0"/>
              </a:spcBef>
              <a:spcAft>
                <a:spcPts val="0"/>
              </a:spcAft>
            </a:pPr>
            <a:endParaRPr lang="ru-RU" b="0" dirty="0" smtClean="0">
              <a:latin typeface="Times New Roman" panose="02020603050405020304" pitchFamily="18" charset="0"/>
              <a:cs typeface="Times New Roman" panose="02020603050405020304" pitchFamily="18" charset="0"/>
            </a:endParaRPr>
          </a:p>
          <a:p>
            <a:pPr>
              <a:spcBef>
                <a:spcPts val="0"/>
              </a:spcBef>
              <a:spcAft>
                <a:spcPts val="0"/>
              </a:spcAft>
            </a:pPr>
            <a:r>
              <a:rPr lang="ru-RU" b="0" dirty="0" smtClean="0">
                <a:latin typeface="Times New Roman" panose="02020603050405020304" pitchFamily="18" charset="0"/>
                <a:cs typeface="Times New Roman" panose="02020603050405020304" pitchFamily="18" charset="0"/>
              </a:rPr>
              <a:t>Развивает </a:t>
            </a:r>
            <a:r>
              <a:rPr lang="ru-RU" b="0" dirty="0">
                <a:latin typeface="Times New Roman" panose="02020603050405020304" pitchFamily="18" charset="0"/>
                <a:cs typeface="Times New Roman" panose="02020603050405020304" pitchFamily="18" charset="0"/>
              </a:rPr>
              <a:t>мышцы бедер и ягодиц</a:t>
            </a:r>
            <a:r>
              <a:rPr lang="ru-RU" b="0" dirty="0" smtClean="0">
                <a:latin typeface="Times New Roman" panose="02020603050405020304" pitchFamily="18" charset="0"/>
                <a:cs typeface="Times New Roman" panose="02020603050405020304" pitchFamily="18" charset="0"/>
              </a:rPr>
              <a:t>.</a:t>
            </a:r>
            <a:endParaRPr lang="ru-RU"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2623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395536" y="0"/>
            <a:ext cx="7643192" cy="900018"/>
          </a:xfrm>
        </p:spPr>
        <p:txBody>
          <a:bodyPr>
            <a:normAutofit/>
          </a:bodyPr>
          <a:lstStyle/>
          <a:p>
            <a:pPr algn="ctr"/>
            <a:r>
              <a:rPr lang="ru-RU" sz="3200" b="1" dirty="0" smtClean="0"/>
              <a:t>Техника выполнения</a:t>
            </a:r>
            <a:endParaRPr lang="ru-RU" sz="3200" dirty="0"/>
          </a:p>
        </p:txBody>
      </p:sp>
      <p:pic>
        <p:nvPicPr>
          <p:cNvPr id="3074" name="Picture 2" descr="https://konspekta.net/lektsiiorgimg/baza12/4401796757055.files/image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149080"/>
            <a:ext cx="8568952" cy="2526802"/>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323528" y="908720"/>
            <a:ext cx="8568952" cy="3096344"/>
          </a:xfrm>
        </p:spPr>
        <p:txBody>
          <a:bodyPr>
            <a:noAutofit/>
          </a:bodyPr>
          <a:lstStyle/>
          <a:p>
            <a:r>
              <a:rPr lang="ru-RU" sz="1600" b="0" dirty="0" smtClean="0">
                <a:latin typeface="Times New Roman" panose="02020603050405020304" pitchFamily="18" charset="0"/>
                <a:cs typeface="Times New Roman" panose="02020603050405020304" pitchFamily="18" charset="0"/>
              </a:rPr>
              <a:t>По </a:t>
            </a:r>
            <a:r>
              <a:rPr lang="ru-RU" sz="1600" b="0" dirty="0">
                <a:latin typeface="Times New Roman" panose="02020603050405020304" pitchFamily="18" charset="0"/>
                <a:cs typeface="Times New Roman" panose="02020603050405020304" pitchFamily="18" charset="0"/>
              </a:rPr>
              <a:t>команде «На старт» тестируемый становится перед стартовой линией, так, чтобы толчковая нога находилась у стартовой линии, а другая была бы отставлена на полшага назад (наступать на стартовую линию запрещено).</a:t>
            </a:r>
          </a:p>
          <a:p>
            <a:r>
              <a:rPr lang="ru-RU" sz="1600" b="0" dirty="0">
                <a:latin typeface="Times New Roman" panose="02020603050405020304" pitchFamily="18" charset="0"/>
                <a:cs typeface="Times New Roman" panose="02020603050405020304" pitchFamily="18" charset="0"/>
              </a:rPr>
              <a:t>По команде «Внимание!», слегка сгибая обе ноги, тестируемый наклоняет корпус вперёд и переносит тяжесть тела на впереди стоящую ногу. Допустимо опираться рукой о землю.</a:t>
            </a:r>
          </a:p>
          <a:p>
            <a:r>
              <a:rPr lang="ru-RU" sz="1600" b="0" dirty="0">
                <a:latin typeface="Times New Roman" panose="02020603050405020304" pitchFamily="18" charset="0"/>
                <a:cs typeface="Times New Roman" panose="02020603050405020304" pitchFamily="18" charset="0"/>
              </a:rPr>
              <a:t>По команде «Марш!» (с одновременным включением секундомера) тестируемый бежит до финишной линии, пересекает ее касается любой частью тела, возвращается к линии старта, пересекает ее любой частью </a:t>
            </a:r>
            <a:r>
              <a:rPr lang="ru-RU" sz="1600" b="0" dirty="0" smtClean="0">
                <a:latin typeface="Times New Roman" panose="02020603050405020304" pitchFamily="18" charset="0"/>
                <a:cs typeface="Times New Roman" panose="02020603050405020304" pitchFamily="18" charset="0"/>
              </a:rPr>
              <a:t>тела и </a:t>
            </a:r>
            <a:r>
              <a:rPr lang="ru-RU" sz="1600" b="0" dirty="0">
                <a:latin typeface="Times New Roman" panose="02020603050405020304" pitchFamily="18" charset="0"/>
                <a:cs typeface="Times New Roman" panose="02020603050405020304" pitchFamily="18" charset="0"/>
              </a:rPr>
              <a:t>преодолевает последний отрезок финишируя.</a:t>
            </a:r>
          </a:p>
          <a:p>
            <a:pPr algn="just"/>
            <a:r>
              <a:rPr lang="ru-RU" sz="1600" b="0" dirty="0">
                <a:latin typeface="Times New Roman" panose="02020603050405020304" pitchFamily="18" charset="0"/>
                <a:cs typeface="Times New Roman" panose="02020603050405020304" pitchFamily="18" charset="0"/>
              </a:rPr>
              <a:t> Ошибки, в результате которых испытание не засчитывается:</a:t>
            </a:r>
          </a:p>
          <a:p>
            <a:pPr marL="342900" indent="-342900" algn="just">
              <a:buFontTx/>
              <a:buChar char="-"/>
            </a:pPr>
            <a:r>
              <a:rPr lang="ru-RU" sz="1600" b="0" dirty="0" smtClean="0">
                <a:latin typeface="Times New Roman" panose="02020603050405020304" pitchFamily="18" charset="0"/>
                <a:cs typeface="Times New Roman" panose="02020603050405020304" pitchFamily="18" charset="0"/>
              </a:rPr>
              <a:t>участник </a:t>
            </a:r>
            <a:r>
              <a:rPr lang="ru-RU" sz="1600" b="0" dirty="0">
                <a:latin typeface="Times New Roman" panose="02020603050405020304" pitchFamily="18" charset="0"/>
                <a:cs typeface="Times New Roman" panose="02020603050405020304" pitchFamily="18" charset="0"/>
              </a:rPr>
              <a:t>начал выполнение испытания до команды судьи «Марш!» (фальстарт</a:t>
            </a:r>
            <a:r>
              <a:rPr lang="ru-RU" sz="1600" b="0" dirty="0" smtClean="0">
                <a:latin typeface="Times New Roman" panose="02020603050405020304" pitchFamily="18" charset="0"/>
                <a:cs typeface="Times New Roman" panose="02020603050405020304" pitchFamily="18" charset="0"/>
              </a:rPr>
              <a:t>);</a:t>
            </a:r>
          </a:p>
          <a:p>
            <a:pPr marL="342900" indent="-342900" algn="just">
              <a:buFontTx/>
              <a:buChar char="-"/>
            </a:pPr>
            <a:r>
              <a:rPr lang="ru-RU" sz="1600" b="0" dirty="0" smtClean="0">
                <a:latin typeface="Times New Roman" panose="02020603050405020304" pitchFamily="18" charset="0"/>
                <a:cs typeface="Times New Roman" panose="02020603050405020304" pitchFamily="18" charset="0"/>
              </a:rPr>
              <a:t>во </a:t>
            </a:r>
            <a:r>
              <a:rPr lang="ru-RU" sz="1600" b="0" dirty="0">
                <a:latin typeface="Times New Roman" panose="02020603050405020304" pitchFamily="18" charset="0"/>
                <a:cs typeface="Times New Roman" panose="02020603050405020304" pitchFamily="18" charset="0"/>
              </a:rPr>
              <a:t>время бега участник помешал рядом бегущему</a:t>
            </a:r>
            <a:r>
              <a:rPr lang="ru-RU" sz="1600" b="0" dirty="0" smtClean="0">
                <a:latin typeface="Times New Roman" panose="02020603050405020304" pitchFamily="18" charset="0"/>
                <a:cs typeface="Times New Roman" panose="02020603050405020304" pitchFamily="18" charset="0"/>
              </a:rPr>
              <a:t>;</a:t>
            </a:r>
          </a:p>
          <a:p>
            <a:pPr marL="342900" indent="-342900" algn="just">
              <a:buFontTx/>
              <a:buChar char="-"/>
            </a:pPr>
            <a:r>
              <a:rPr lang="ru-RU" sz="1600" b="0" dirty="0" smtClean="0">
                <a:latin typeface="Times New Roman" panose="02020603050405020304" pitchFamily="18" charset="0"/>
                <a:cs typeface="Times New Roman" panose="02020603050405020304" pitchFamily="18" charset="0"/>
              </a:rPr>
              <a:t>участник </a:t>
            </a:r>
            <a:r>
              <a:rPr lang="ru-RU" sz="1600" b="0" dirty="0">
                <a:latin typeface="Times New Roman" panose="02020603050405020304" pitchFamily="18" charset="0"/>
                <a:cs typeface="Times New Roman" panose="02020603050405020304" pitchFamily="18" charset="0"/>
              </a:rPr>
              <a:t>не пересек линию во время разворота любой частью тела</a:t>
            </a:r>
            <a:r>
              <a:rPr lang="ru-RU" sz="1600" b="0" dirty="0" smtClean="0">
                <a:latin typeface="Times New Roman" panose="02020603050405020304" pitchFamily="18" charset="0"/>
                <a:cs typeface="Times New Roman" panose="02020603050405020304" pitchFamily="18" charset="0"/>
              </a:rPr>
              <a:t>.</a:t>
            </a:r>
            <a:endParaRPr lang="ru-RU" sz="1600" b="0" dirty="0"/>
          </a:p>
        </p:txBody>
      </p:sp>
    </p:spTree>
    <p:extLst>
      <p:ext uri="{BB962C8B-B14F-4D97-AF65-F5344CB8AC3E}">
        <p14:creationId xmlns:p14="http://schemas.microsoft.com/office/powerpoint/2010/main" val="40760237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phonoteka.org/uploads/posts/2021-05/1620107481_41-phonoteka_org-p-fon-dlya-prezentatsii-zimnie-vidi-sporta-4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4221088"/>
            <a:ext cx="3419872" cy="2564584"/>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439946" y="1407543"/>
            <a:ext cx="8452534" cy="5117801"/>
          </a:xfrm>
        </p:spPr>
        <p:txBody>
          <a:bodyPr>
            <a:normAutofit/>
          </a:bodyPr>
          <a:lstStyle/>
          <a:p>
            <a:pPr algn="just">
              <a:spcBef>
                <a:spcPts val="0"/>
              </a:spcBef>
              <a:spcAft>
                <a:spcPts val="0"/>
              </a:spcAft>
            </a:pPr>
            <a:r>
              <a:rPr lang="ru-RU" b="0" dirty="0">
                <a:latin typeface="Times New Roman" panose="02020603050405020304" pitchFamily="18" charset="0"/>
                <a:cs typeface="Times New Roman" panose="02020603050405020304" pitchFamily="18" charset="0"/>
              </a:rPr>
              <a:t>В ходе общей физической подготовки в организме происходят такие изменения, которые наилучшим образом подготавливают его к предстоящей физической работе. Если пренебречь ОФП, эти изменения будут происходить непосредственно во время выполнения основной деятельности, снижая ее эффективность. Кроме того, при работе без подготовленного организма чрезвычайно велик риск возникновения травм.</a:t>
            </a:r>
          </a:p>
          <a:p>
            <a:pPr algn="just">
              <a:spcBef>
                <a:spcPts val="0"/>
              </a:spcBef>
              <a:spcAft>
                <a:spcPts val="0"/>
              </a:spcAft>
            </a:pPr>
            <a:r>
              <a:rPr lang="ru-RU" b="0" dirty="0">
                <a:latin typeface="Times New Roman" panose="02020603050405020304" pitchFamily="18" charset="0"/>
                <a:cs typeface="Times New Roman" panose="02020603050405020304" pitchFamily="18" charset="0"/>
              </a:rPr>
              <a:t>Выполняя ежедневно комплекс упражнений ОФП, вы сможете нормализовать кровообращение и укрепить суставы, развить силу мышц и повысить их тонус. В результате повышается текущая  работоспособность организма (то есть способность выполнить работу определенной величины в настоящий момент</a:t>
            </a:r>
            <a:r>
              <a:rPr lang="ru-RU" b="0" dirty="0" smtClean="0">
                <a:latin typeface="Times New Roman" panose="02020603050405020304" pitchFamily="18" charset="0"/>
                <a:cs typeface="Times New Roman" panose="02020603050405020304" pitchFamily="18" charset="0"/>
              </a:rPr>
              <a:t>).</a:t>
            </a:r>
            <a:endParaRPr lang="ru-RU" b="0" dirty="0">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a:xfrm>
            <a:off x="467544" y="332656"/>
            <a:ext cx="7643192" cy="920469"/>
          </a:xfrm>
        </p:spPr>
        <p:txBody>
          <a:bodyPr/>
          <a:lstStyle/>
          <a:p>
            <a:pPr algn="ctr"/>
            <a:r>
              <a:rPr lang="ru-RU" dirty="0" smtClean="0"/>
              <a:t>Заключение</a:t>
            </a:r>
            <a:endParaRPr lang="ru-RU" dirty="0"/>
          </a:p>
        </p:txBody>
      </p:sp>
    </p:spTree>
    <p:extLst>
      <p:ext uri="{BB962C8B-B14F-4D97-AF65-F5344CB8AC3E}">
        <p14:creationId xmlns:p14="http://schemas.microsoft.com/office/powerpoint/2010/main" val="3820714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7848872" cy="1191662"/>
          </a:xfrm>
        </p:spPr>
        <p:txBody>
          <a:bodyPr>
            <a:normAutofit fontScale="90000"/>
          </a:bodyPr>
          <a:lstStyle/>
          <a:p>
            <a:pPr algn="ctr"/>
            <a:r>
              <a:rPr lang="ru-RU" dirty="0" smtClean="0"/>
              <a:t>Где можно скачать методические разработки ?</a:t>
            </a:r>
            <a:endParaRPr lang="ru-RU" dirty="0"/>
          </a:p>
        </p:txBody>
      </p:sp>
      <p:sp>
        <p:nvSpPr>
          <p:cNvPr id="3" name="Объект 2"/>
          <p:cNvSpPr>
            <a:spLocks noGrp="1"/>
          </p:cNvSpPr>
          <p:nvPr>
            <p:ph idx="1"/>
          </p:nvPr>
        </p:nvSpPr>
        <p:spPr>
          <a:xfrm>
            <a:off x="179512" y="1340768"/>
            <a:ext cx="3034680" cy="4412703"/>
          </a:xfrm>
        </p:spPr>
        <p:txBody>
          <a:bodyPr>
            <a:normAutofit/>
          </a:bodyPr>
          <a:lstStyle/>
          <a:p>
            <a:pPr>
              <a:spcBef>
                <a:spcPts val="0"/>
              </a:spcBef>
              <a:spcAft>
                <a:spcPts val="0"/>
              </a:spcAft>
            </a:pPr>
            <a:r>
              <a:rPr lang="ru-RU" b="0" dirty="0" smtClean="0">
                <a:latin typeface="Times New Roman" panose="02020603050405020304" pitchFamily="18" charset="0"/>
                <a:cs typeface="Times New Roman" panose="02020603050405020304" pitchFamily="18" charset="0"/>
              </a:rPr>
              <a:t>Все методические разработки можно скачать на </a:t>
            </a:r>
            <a:r>
              <a:rPr lang="ru-RU" dirty="0" smtClean="0">
                <a:latin typeface="Times New Roman" panose="02020603050405020304" pitchFamily="18" charset="0"/>
                <a:cs typeface="Times New Roman" panose="02020603050405020304" pitchFamily="18" charset="0"/>
              </a:rPr>
              <a:t>официальном сайте МКУ ДО ИР «ДЮСШ» </a:t>
            </a:r>
          </a:p>
          <a:p>
            <a:pPr>
              <a:spcBef>
                <a:spcPts val="0"/>
              </a:spcBef>
              <a:spcAft>
                <a:spcPts val="0"/>
              </a:spcAft>
            </a:pPr>
            <a:r>
              <a:rPr lang="ru-RU" b="0" dirty="0" smtClean="0">
                <a:latin typeface="Times New Roman" panose="02020603050405020304" pitchFamily="18" charset="0"/>
                <a:cs typeface="Times New Roman" panose="02020603050405020304" pitchFamily="18" charset="0"/>
              </a:rPr>
              <a:t>в раздели </a:t>
            </a:r>
            <a:r>
              <a:rPr lang="ru-RU" dirty="0" smtClean="0">
                <a:latin typeface="Times New Roman" panose="02020603050405020304" pitchFamily="18" charset="0"/>
                <a:cs typeface="Times New Roman" panose="02020603050405020304" pitchFamily="18" charset="0"/>
              </a:rPr>
              <a:t>«4.Образование»</a:t>
            </a:r>
            <a:r>
              <a:rPr lang="ru-RU" b="0" dirty="0" smtClean="0">
                <a:latin typeface="Times New Roman" panose="02020603050405020304" pitchFamily="18" charset="0"/>
                <a:cs typeface="Times New Roman" panose="02020603050405020304" pitchFamily="18" charset="0"/>
              </a:rPr>
              <a:t>.</a:t>
            </a:r>
            <a:endParaRPr lang="ru-RU" b="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20708" t="3989" r="18820"/>
          <a:stretch/>
        </p:blipFill>
        <p:spPr>
          <a:xfrm>
            <a:off x="3203848" y="1340768"/>
            <a:ext cx="5673549" cy="4873827"/>
          </a:xfrm>
          <a:prstGeom prst="rect">
            <a:avLst/>
          </a:prstGeom>
        </p:spPr>
      </p:pic>
    </p:spTree>
    <p:extLst>
      <p:ext uri="{BB962C8B-B14F-4D97-AF65-F5344CB8AC3E}">
        <p14:creationId xmlns:p14="http://schemas.microsoft.com/office/powerpoint/2010/main" val="3793272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7715200" cy="1371600"/>
          </a:xfrm>
        </p:spPr>
        <p:txBody>
          <a:bodyPr/>
          <a:lstStyle/>
          <a:p>
            <a:pPr algn="ctr"/>
            <a:r>
              <a:rPr lang="ru-RU" b="1" dirty="0" smtClean="0"/>
              <a:t>Аннотация</a:t>
            </a:r>
            <a:endParaRPr lang="ru-RU" dirty="0"/>
          </a:p>
        </p:txBody>
      </p:sp>
      <p:sp>
        <p:nvSpPr>
          <p:cNvPr id="3" name="Объект 2"/>
          <p:cNvSpPr>
            <a:spLocks noGrp="1"/>
          </p:cNvSpPr>
          <p:nvPr>
            <p:ph idx="1"/>
          </p:nvPr>
        </p:nvSpPr>
        <p:spPr/>
        <p:txBody>
          <a:bodyPr/>
          <a:lstStyle/>
          <a:p>
            <a:pPr algn="just"/>
            <a:r>
              <a:rPr lang="ru-RU" b="0" dirty="0">
                <a:latin typeface="Times New Roman" panose="02020603050405020304" pitchFamily="18" charset="0"/>
                <a:cs typeface="Times New Roman" panose="02020603050405020304" pitchFamily="18" charset="0"/>
              </a:rPr>
              <a:t>Методическая разработка предназначена для тренеров-преподавателей ДЮСШ реализующих предпрофессиональные программы дополнительного образования.</a:t>
            </a:r>
          </a:p>
          <a:p>
            <a:pPr algn="just"/>
            <a:r>
              <a:rPr lang="ru-RU" b="0" dirty="0">
                <a:latin typeface="Times New Roman" panose="02020603050405020304" pitchFamily="18" charset="0"/>
                <a:cs typeface="Times New Roman" panose="02020603050405020304" pitchFamily="18" charset="0"/>
              </a:rPr>
              <a:t>Хорошая физическая подготовка – обязательное условие в подготовке юных спортсменов.</a:t>
            </a:r>
          </a:p>
          <a:p>
            <a:pPr algn="just"/>
            <a:r>
              <a:rPr lang="ru-RU" b="0" dirty="0">
                <a:latin typeface="Times New Roman" panose="02020603050405020304" pitchFamily="18" charset="0"/>
                <a:cs typeface="Times New Roman" panose="02020603050405020304" pitchFamily="18" charset="0"/>
              </a:rPr>
              <a:t>Методическая разработка призвана помочь тренеру-преподавателю в проведении учебно-тренировочном занятий по общей физической подготовке обучающихся и тем самым способствовать улучшению их физического состояния и результативности при сдаче контрольно-переводных нормативов. </a:t>
            </a:r>
          </a:p>
        </p:txBody>
      </p:sp>
    </p:spTree>
    <p:extLst>
      <p:ext uri="{BB962C8B-B14F-4D97-AF65-F5344CB8AC3E}">
        <p14:creationId xmlns:p14="http://schemas.microsoft.com/office/powerpoint/2010/main" val="1576838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8291264" cy="1371600"/>
          </a:xfrm>
        </p:spPr>
        <p:txBody>
          <a:bodyPr>
            <a:normAutofit/>
          </a:bodyPr>
          <a:lstStyle/>
          <a:p>
            <a:pPr algn="ctr"/>
            <a:r>
              <a:rPr lang="ru-RU" dirty="0"/>
              <a:t>Виды упражнений </a:t>
            </a:r>
            <a:r>
              <a:rPr lang="ru-RU" dirty="0" smtClean="0"/>
              <a:t>ОФП</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545735275"/>
              </p:ext>
            </p:extLst>
          </p:nvPr>
        </p:nvGraphicFramePr>
        <p:xfrm>
          <a:off x="827584" y="1988840"/>
          <a:ext cx="7704857" cy="2720699"/>
        </p:xfrm>
        <a:graphic>
          <a:graphicData uri="http://schemas.openxmlformats.org/drawingml/2006/table">
            <a:tbl>
              <a:tblPr firstRow="1" firstCol="1" bandRow="1">
                <a:tableStyleId>{5C22544A-7EE6-4342-B048-85BDC9FD1C3A}</a:tableStyleId>
              </a:tblPr>
              <a:tblGrid>
                <a:gridCol w="3744416"/>
                <a:gridCol w="1224136"/>
                <a:gridCol w="2736305"/>
              </a:tblGrid>
              <a:tr h="576064">
                <a:tc>
                  <a:txBody>
                    <a:bodyPr/>
                    <a:lstStyle/>
                    <a:p>
                      <a:pPr algn="ctr">
                        <a:lnSpc>
                          <a:spcPts val="1610"/>
                        </a:lnSpc>
                        <a:spcAft>
                          <a:spcPts val="0"/>
                        </a:spcAft>
                      </a:pPr>
                      <a:r>
                        <a:rPr lang="ru-RU" sz="1800" dirty="0" smtClean="0">
                          <a:solidFill>
                            <a:schemeClr val="tx1"/>
                          </a:solidFill>
                          <a:effectLst/>
                          <a:latin typeface="Times New Roman" panose="02020603050405020304" pitchFamily="18" charset="0"/>
                          <a:cs typeface="Times New Roman" panose="02020603050405020304" pitchFamily="18" charset="0"/>
                        </a:rPr>
                        <a:t>Подтягивание </a:t>
                      </a:r>
                      <a:r>
                        <a:rPr lang="ru-RU" sz="1800" dirty="0">
                          <a:solidFill>
                            <a:schemeClr val="tx1"/>
                          </a:solidFill>
                          <a:effectLst/>
                          <a:latin typeface="Times New Roman" panose="02020603050405020304" pitchFamily="18" charset="0"/>
                          <a:cs typeface="Times New Roman" panose="02020603050405020304" pitchFamily="18" charset="0"/>
                        </a:rPr>
                        <a:t>на высокой перекладине</a:t>
                      </a:r>
                      <a:endParaRPr lang="ru-RU" sz="1800" dirty="0">
                        <a:solidFill>
                          <a:schemeClr val="tx1"/>
                        </a:solidFill>
                        <a:effectLst/>
                        <a:latin typeface="Times New Roman" panose="02020603050405020304" pitchFamily="18" charset="0"/>
                        <a:ea typeface="Arial Unicode MS"/>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610"/>
                        </a:lnSpc>
                        <a:spcAft>
                          <a:spcPts val="0"/>
                        </a:spcAft>
                      </a:pPr>
                      <a:r>
                        <a:rPr lang="ru-RU" sz="1800" b="0" dirty="0">
                          <a:solidFill>
                            <a:schemeClr val="tx1"/>
                          </a:solidFill>
                          <a:effectLst/>
                          <a:latin typeface="Times New Roman" panose="02020603050405020304" pitchFamily="18" charset="0"/>
                          <a:cs typeface="Times New Roman" panose="02020603050405020304" pitchFamily="18" charset="0"/>
                        </a:rPr>
                        <a:t>юноши</a:t>
                      </a:r>
                      <a:endParaRPr lang="ru-RU" sz="1800" b="0" dirty="0">
                        <a:solidFill>
                          <a:schemeClr val="tx1"/>
                        </a:solidFill>
                        <a:effectLst/>
                        <a:latin typeface="Times New Roman" panose="02020603050405020304" pitchFamily="18" charset="0"/>
                        <a:ea typeface="Arial Unicode MS"/>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610"/>
                        </a:lnSpc>
                        <a:spcAft>
                          <a:spcPts val="0"/>
                        </a:spcAft>
                      </a:pPr>
                      <a:r>
                        <a:rPr lang="ru-RU" sz="1800" b="0" dirty="0">
                          <a:solidFill>
                            <a:schemeClr val="tx1"/>
                          </a:solidFill>
                          <a:effectLst/>
                          <a:latin typeface="Times New Roman" panose="02020603050405020304" pitchFamily="18" charset="0"/>
                          <a:cs typeface="Times New Roman" panose="02020603050405020304" pitchFamily="18" charset="0"/>
                        </a:rPr>
                        <a:t>Упражнение на развитие силовой выносливости </a:t>
                      </a:r>
                      <a:endParaRPr lang="ru-RU" sz="1800" b="0" dirty="0">
                        <a:solidFill>
                          <a:schemeClr val="tx1"/>
                        </a:solidFill>
                        <a:effectLst/>
                        <a:latin typeface="Times New Roman" panose="02020603050405020304" pitchFamily="18" charset="0"/>
                        <a:ea typeface="Arial Unicode MS"/>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1379">
                <a:tc>
                  <a:txBody>
                    <a:bodyPr/>
                    <a:lstStyle/>
                    <a:p>
                      <a:pPr algn="ctr">
                        <a:lnSpc>
                          <a:spcPts val="161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Сгибание, разгибание рук в упоре лежа на полу</a:t>
                      </a:r>
                      <a:endParaRPr lang="ru-RU" sz="1800" dirty="0">
                        <a:solidFill>
                          <a:schemeClr val="tx1"/>
                        </a:solidFill>
                        <a:effectLst/>
                        <a:latin typeface="Times New Roman" panose="02020603050405020304" pitchFamily="18" charset="0"/>
                        <a:ea typeface="Arial Unicode MS"/>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61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девушки</a:t>
                      </a:r>
                      <a:endParaRPr lang="ru-RU" sz="1800" dirty="0">
                        <a:solidFill>
                          <a:schemeClr val="tx1"/>
                        </a:solidFill>
                        <a:effectLst/>
                        <a:latin typeface="Times New Roman" panose="02020603050405020304" pitchFamily="18" charset="0"/>
                        <a:ea typeface="Arial Unicode MS"/>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61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Упражнение на развитие силовой выносливости</a:t>
                      </a:r>
                      <a:endParaRPr lang="ru-RU" sz="1800" dirty="0">
                        <a:solidFill>
                          <a:schemeClr val="tx1"/>
                        </a:solidFill>
                        <a:effectLst/>
                        <a:latin typeface="Times New Roman" panose="02020603050405020304" pitchFamily="18" charset="0"/>
                        <a:ea typeface="Arial Unicode MS"/>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0040">
                <a:tc>
                  <a:txBody>
                    <a:bodyPr/>
                    <a:lstStyle/>
                    <a:p>
                      <a:pPr algn="ctr">
                        <a:lnSpc>
                          <a:spcPts val="1610"/>
                        </a:lnSpc>
                        <a:spcAft>
                          <a:spcPts val="0"/>
                        </a:spcAft>
                      </a:pPr>
                      <a:r>
                        <a:rPr lang="ru-RU" sz="1800">
                          <a:solidFill>
                            <a:schemeClr val="tx1"/>
                          </a:solidFill>
                          <a:effectLst/>
                          <a:latin typeface="Times New Roman" panose="02020603050405020304" pitchFamily="18" charset="0"/>
                          <a:cs typeface="Times New Roman" panose="02020603050405020304" pitchFamily="18" charset="0"/>
                        </a:rPr>
                        <a:t>Прыжок в длину с места толчок двумя ногами</a:t>
                      </a:r>
                      <a:endParaRPr lang="ru-RU" sz="1800">
                        <a:solidFill>
                          <a:schemeClr val="tx1"/>
                        </a:solidFill>
                        <a:effectLst/>
                        <a:latin typeface="Times New Roman" panose="02020603050405020304" pitchFamily="18" charset="0"/>
                        <a:ea typeface="Arial Unicode MS"/>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61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юноши девушки</a:t>
                      </a:r>
                      <a:endParaRPr lang="ru-RU" sz="1800" dirty="0">
                        <a:solidFill>
                          <a:schemeClr val="tx1"/>
                        </a:solidFill>
                        <a:effectLst/>
                        <a:latin typeface="Times New Roman" panose="02020603050405020304" pitchFamily="18" charset="0"/>
                        <a:ea typeface="Arial Unicode MS"/>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61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Упражнение на развитие скоростно-силовых способностей</a:t>
                      </a:r>
                      <a:endParaRPr lang="ru-RU" sz="1800" dirty="0">
                        <a:solidFill>
                          <a:schemeClr val="tx1"/>
                        </a:solidFill>
                        <a:effectLst/>
                        <a:latin typeface="Times New Roman" panose="02020603050405020304" pitchFamily="18" charset="0"/>
                        <a:ea typeface="Arial Unicode MS"/>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00991">
                <a:tc>
                  <a:txBody>
                    <a:bodyPr/>
                    <a:lstStyle/>
                    <a:p>
                      <a:pPr algn="ctr">
                        <a:lnSpc>
                          <a:spcPts val="1610"/>
                        </a:lnSpc>
                        <a:spcAft>
                          <a:spcPts val="0"/>
                        </a:spcAft>
                      </a:pPr>
                      <a:r>
                        <a:rPr lang="ru-RU" sz="1800">
                          <a:solidFill>
                            <a:schemeClr val="tx1"/>
                          </a:solidFill>
                          <a:effectLst/>
                          <a:latin typeface="Times New Roman" panose="02020603050405020304" pitchFamily="18" charset="0"/>
                          <a:cs typeface="Times New Roman" panose="02020603050405020304" pitchFamily="18" charset="0"/>
                        </a:rPr>
                        <a:t>Наклон вперед из положения стоя на гимнастической скамье за 30 секунд</a:t>
                      </a:r>
                      <a:endParaRPr lang="ru-RU" sz="1800">
                        <a:solidFill>
                          <a:schemeClr val="tx1"/>
                        </a:solidFill>
                        <a:effectLst/>
                        <a:latin typeface="Times New Roman" panose="02020603050405020304" pitchFamily="18" charset="0"/>
                        <a:ea typeface="Arial Unicode MS"/>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61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юноши девушки</a:t>
                      </a:r>
                      <a:endParaRPr lang="ru-RU" sz="1800" dirty="0">
                        <a:solidFill>
                          <a:schemeClr val="tx1"/>
                        </a:solidFill>
                        <a:effectLst/>
                        <a:latin typeface="Times New Roman" panose="02020603050405020304" pitchFamily="18" charset="0"/>
                        <a:ea typeface="Arial Unicode MS"/>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61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Упражнение на развитие гибкости</a:t>
                      </a:r>
                      <a:endParaRPr lang="ru-RU" sz="1800" dirty="0">
                        <a:solidFill>
                          <a:schemeClr val="tx1"/>
                        </a:solidFill>
                        <a:effectLst/>
                        <a:latin typeface="Times New Roman" panose="02020603050405020304" pitchFamily="18" charset="0"/>
                        <a:ea typeface="Arial Unicode MS"/>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04056">
                <a:tc>
                  <a:txBody>
                    <a:bodyPr/>
                    <a:lstStyle/>
                    <a:p>
                      <a:pPr algn="ctr">
                        <a:lnSpc>
                          <a:spcPts val="1610"/>
                        </a:lnSpc>
                        <a:spcAft>
                          <a:spcPts val="0"/>
                        </a:spcAft>
                      </a:pPr>
                      <a:r>
                        <a:rPr lang="ru-RU" sz="1800">
                          <a:solidFill>
                            <a:schemeClr val="tx1"/>
                          </a:solidFill>
                          <a:effectLst/>
                          <a:latin typeface="Times New Roman" panose="02020603050405020304" pitchFamily="18" charset="0"/>
                          <a:cs typeface="Times New Roman" panose="02020603050405020304" pitchFamily="18" charset="0"/>
                        </a:rPr>
                        <a:t>Челночный бег (3х10)</a:t>
                      </a:r>
                      <a:endParaRPr lang="ru-RU" sz="1800">
                        <a:solidFill>
                          <a:schemeClr val="tx1"/>
                        </a:solidFill>
                        <a:effectLst/>
                        <a:latin typeface="Times New Roman" panose="02020603050405020304" pitchFamily="18" charset="0"/>
                        <a:ea typeface="Arial Unicode MS"/>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61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юноши девушки</a:t>
                      </a:r>
                      <a:endParaRPr lang="ru-RU" sz="1800" dirty="0">
                        <a:solidFill>
                          <a:schemeClr val="tx1"/>
                        </a:solidFill>
                        <a:effectLst/>
                        <a:latin typeface="Times New Roman" panose="02020603050405020304" pitchFamily="18" charset="0"/>
                        <a:ea typeface="Arial Unicode MS"/>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61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Упражнение на развитие быстроты и координации.</a:t>
                      </a:r>
                      <a:endParaRPr lang="ru-RU" sz="1800" dirty="0">
                        <a:solidFill>
                          <a:schemeClr val="tx1"/>
                        </a:solidFill>
                        <a:effectLst/>
                        <a:latin typeface="Times New Roman" panose="02020603050405020304" pitchFamily="18" charset="0"/>
                        <a:ea typeface="Arial Unicode MS"/>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24186396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7643192" cy="1371600"/>
          </a:xfrm>
        </p:spPr>
        <p:txBody>
          <a:bodyPr>
            <a:normAutofit/>
          </a:bodyPr>
          <a:lstStyle/>
          <a:p>
            <a:pPr algn="ctr"/>
            <a:r>
              <a:rPr lang="ru-RU" sz="3200" b="1" dirty="0"/>
              <a:t>Упражнение «Подтягивание на высокой перекладине»</a:t>
            </a:r>
            <a:endParaRPr lang="ru-RU" sz="3200" dirty="0"/>
          </a:p>
        </p:txBody>
      </p:sp>
      <p:sp>
        <p:nvSpPr>
          <p:cNvPr id="3" name="Объект 2"/>
          <p:cNvSpPr>
            <a:spLocks noGrp="1"/>
          </p:cNvSpPr>
          <p:nvPr>
            <p:ph idx="1"/>
          </p:nvPr>
        </p:nvSpPr>
        <p:spPr>
          <a:xfrm>
            <a:off x="457200" y="1752600"/>
            <a:ext cx="3742635" cy="4412704"/>
          </a:xfrm>
        </p:spPr>
        <p:txBody>
          <a:bodyPr>
            <a:normAutofit fontScale="85000" lnSpcReduction="20000"/>
          </a:bodyPr>
          <a:lstStyle/>
          <a:p>
            <a:pPr>
              <a:lnSpc>
                <a:spcPct val="120000"/>
              </a:lnSpc>
              <a:spcBef>
                <a:spcPts val="0"/>
              </a:spcBef>
              <a:spcAft>
                <a:spcPts val="0"/>
              </a:spcAft>
            </a:pPr>
            <a:r>
              <a:rPr lang="ru-RU" sz="2400" b="0" dirty="0">
                <a:latin typeface="Times New Roman" panose="02020603050405020304" pitchFamily="18" charset="0"/>
                <a:cs typeface="Times New Roman" panose="02020603050405020304" pitchFamily="18" charset="0"/>
              </a:rPr>
              <a:t>Развивает такую способность «Силовая выносливость» с уклоном в качество «Сила</a:t>
            </a:r>
            <a:r>
              <a:rPr lang="ru-RU" sz="2400" b="0" dirty="0" smtClean="0">
                <a:latin typeface="Times New Roman" panose="02020603050405020304" pitchFamily="18" charset="0"/>
                <a:cs typeface="Times New Roman" panose="02020603050405020304" pitchFamily="18" charset="0"/>
              </a:rPr>
              <a:t>».</a:t>
            </a:r>
          </a:p>
          <a:p>
            <a:pPr>
              <a:lnSpc>
                <a:spcPct val="120000"/>
              </a:lnSpc>
              <a:spcBef>
                <a:spcPts val="0"/>
              </a:spcBef>
              <a:spcAft>
                <a:spcPts val="0"/>
              </a:spcAft>
            </a:pPr>
            <a:endParaRPr lang="ru-RU" sz="2400" b="0" dirty="0" smtClean="0">
              <a:latin typeface="Times New Roman" panose="02020603050405020304" pitchFamily="18" charset="0"/>
              <a:cs typeface="Times New Roman" panose="02020603050405020304" pitchFamily="18" charset="0"/>
            </a:endParaRPr>
          </a:p>
          <a:p>
            <a:pPr>
              <a:lnSpc>
                <a:spcPct val="120000"/>
              </a:lnSpc>
              <a:spcBef>
                <a:spcPts val="0"/>
              </a:spcBef>
              <a:spcAft>
                <a:spcPts val="0"/>
              </a:spcAft>
            </a:pPr>
            <a:r>
              <a:rPr lang="ru-RU" b="0" dirty="0" smtClean="0">
                <a:latin typeface="Times New Roman" panose="02020603050405020304" pitchFamily="18" charset="0"/>
                <a:cs typeface="Times New Roman" panose="02020603050405020304" pitchFamily="18" charset="0"/>
              </a:rPr>
              <a:t>Задействуются </a:t>
            </a:r>
            <a:r>
              <a:rPr lang="ru-RU" b="0" dirty="0">
                <a:latin typeface="Times New Roman" panose="02020603050405020304" pitchFamily="18" charset="0"/>
                <a:cs typeface="Times New Roman" panose="02020603050405020304" pitchFamily="18" charset="0"/>
              </a:rPr>
              <a:t>сразу несколько групп мышц спины, груди, живота, плечевого пояса, а именно:</a:t>
            </a:r>
          </a:p>
          <a:p>
            <a:pPr>
              <a:lnSpc>
                <a:spcPct val="120000"/>
              </a:lnSpc>
              <a:spcBef>
                <a:spcPts val="0"/>
              </a:spcBef>
              <a:spcAft>
                <a:spcPts val="0"/>
              </a:spcAft>
            </a:pPr>
            <a:r>
              <a:rPr lang="ru-RU" b="0" dirty="0">
                <a:latin typeface="Times New Roman" panose="02020603050405020304" pitchFamily="18" charset="0"/>
                <a:cs typeface="Times New Roman" panose="02020603050405020304" pitchFamily="18" charset="0"/>
              </a:rPr>
              <a:t>- трапециевидная, круглые и ромбовидные, широчайшая, мышцы разгибатели спины;</a:t>
            </a:r>
          </a:p>
          <a:p>
            <a:pPr>
              <a:lnSpc>
                <a:spcPct val="120000"/>
              </a:lnSpc>
              <a:spcBef>
                <a:spcPts val="0"/>
              </a:spcBef>
              <a:spcAft>
                <a:spcPts val="0"/>
              </a:spcAft>
            </a:pPr>
            <a:r>
              <a:rPr lang="ru-RU" b="0" dirty="0">
                <a:latin typeface="Times New Roman" panose="02020603050405020304" pitchFamily="18" charset="0"/>
                <a:cs typeface="Times New Roman" panose="02020603050405020304" pitchFamily="18" charset="0"/>
              </a:rPr>
              <a:t>- малая и большая грудные;</a:t>
            </a:r>
          </a:p>
          <a:p>
            <a:pPr>
              <a:lnSpc>
                <a:spcPct val="120000"/>
              </a:lnSpc>
              <a:spcBef>
                <a:spcPts val="0"/>
              </a:spcBef>
              <a:spcAft>
                <a:spcPts val="0"/>
              </a:spcAft>
            </a:pPr>
            <a:r>
              <a:rPr lang="ru-RU" b="0" dirty="0">
                <a:latin typeface="Times New Roman" panose="02020603050405020304" pitchFamily="18" charset="0"/>
                <a:cs typeface="Times New Roman" panose="02020603050405020304" pitchFamily="18" charset="0"/>
              </a:rPr>
              <a:t>- все виды мышц живота;</a:t>
            </a:r>
          </a:p>
          <a:p>
            <a:pPr>
              <a:lnSpc>
                <a:spcPct val="120000"/>
              </a:lnSpc>
              <a:spcBef>
                <a:spcPts val="0"/>
              </a:spcBef>
              <a:spcAft>
                <a:spcPts val="0"/>
              </a:spcAft>
            </a:pPr>
            <a:r>
              <a:rPr lang="ru-RU" b="0" dirty="0">
                <a:latin typeface="Times New Roman" panose="02020603050405020304" pitchFamily="18" charset="0"/>
                <a:cs typeface="Times New Roman" panose="02020603050405020304" pitchFamily="18" charset="0"/>
              </a:rPr>
              <a:t>- бицепс, трицепс;</a:t>
            </a:r>
          </a:p>
          <a:p>
            <a:pPr>
              <a:lnSpc>
                <a:spcPct val="120000"/>
              </a:lnSpc>
              <a:spcBef>
                <a:spcPts val="0"/>
              </a:spcBef>
              <a:spcAft>
                <a:spcPts val="0"/>
              </a:spcAft>
            </a:pPr>
            <a:r>
              <a:rPr lang="ru-RU" b="0" dirty="0">
                <a:latin typeface="Times New Roman" panose="02020603050405020304" pitchFamily="18" charset="0"/>
                <a:cs typeface="Times New Roman" panose="02020603050405020304" pitchFamily="18" charset="0"/>
              </a:rPr>
              <a:t>- плечевая, задняя дельтовидная и многочисленные мышцы предплечья</a:t>
            </a:r>
            <a:r>
              <a:rPr lang="ru-RU" b="0" dirty="0" smtClean="0">
                <a:latin typeface="Times New Roman" panose="02020603050405020304" pitchFamily="18" charset="0"/>
                <a:cs typeface="Times New Roman" panose="02020603050405020304" pitchFamily="18" charset="0"/>
              </a:rPr>
              <a:t>.</a:t>
            </a:r>
            <a:endParaRPr lang="ru-RU" b="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2276872"/>
            <a:ext cx="4817452" cy="2976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7604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052736"/>
            <a:ext cx="5328592" cy="5544616"/>
          </a:xfrm>
        </p:spPr>
        <p:txBody>
          <a:bodyPr>
            <a:noAutofit/>
          </a:bodyPr>
          <a:lstStyle/>
          <a:p>
            <a:pPr>
              <a:spcBef>
                <a:spcPts val="0"/>
              </a:spcBef>
              <a:spcAft>
                <a:spcPts val="0"/>
              </a:spcAft>
            </a:pPr>
            <a:r>
              <a:rPr lang="ru-RU" sz="1400" b="0" dirty="0" smtClean="0">
                <a:latin typeface="Times New Roman" panose="02020603050405020304" pitchFamily="18" charset="0"/>
                <a:cs typeface="Times New Roman" panose="02020603050405020304" pitchFamily="18" charset="0"/>
              </a:rPr>
              <a:t>Подтягивание </a:t>
            </a:r>
            <a:r>
              <a:rPr lang="ru-RU" sz="1400" b="0" dirty="0">
                <a:latin typeface="Times New Roman" panose="02020603050405020304" pitchFamily="18" charset="0"/>
                <a:cs typeface="Times New Roman" panose="02020603050405020304" pitchFamily="18" charset="0"/>
              </a:rPr>
              <a:t>на высокой перекладине выполняется из исходного положения: вис хватом сверху, кисти рук на ширине плеч, руки и ноги прямые, ноги не касаются пола, ступни </a:t>
            </a:r>
            <a:r>
              <a:rPr lang="ru-RU" sz="1400" b="0" dirty="0" smtClean="0">
                <a:latin typeface="Times New Roman" panose="02020603050405020304" pitchFamily="18" charset="0"/>
                <a:cs typeface="Times New Roman" panose="02020603050405020304" pitchFamily="18" charset="0"/>
              </a:rPr>
              <a:t>вместе. Из </a:t>
            </a:r>
            <a:r>
              <a:rPr lang="ru-RU" sz="1400" b="0" dirty="0">
                <a:latin typeface="Times New Roman" panose="02020603050405020304" pitchFamily="18" charset="0"/>
                <a:cs typeface="Times New Roman" panose="02020603050405020304" pitchFamily="18" charset="0"/>
              </a:rPr>
              <a:t>виса на прямых руках хватом сверху необходимо подтянуться так, чтобы подбородок оказался выше перекладины, опуститься в вис до полного выпрямления рук, зафиксировать это положение в течение 0,5 секунд. Во время выполнения упражнения хват остается в неизменном </a:t>
            </a:r>
            <a:r>
              <a:rPr lang="ru-RU" sz="1400" b="0" dirty="0" smtClean="0">
                <a:latin typeface="Times New Roman" panose="02020603050405020304" pitchFamily="18" charset="0"/>
                <a:cs typeface="Times New Roman" panose="02020603050405020304" pitchFamily="18" charset="0"/>
              </a:rPr>
              <a:t>положении. Пауза </a:t>
            </a:r>
            <a:r>
              <a:rPr lang="ru-RU" sz="1400" b="0" dirty="0">
                <a:latin typeface="Times New Roman" panose="02020603050405020304" pitchFamily="18" charset="0"/>
                <a:cs typeface="Times New Roman" panose="02020603050405020304" pitchFamily="18" charset="0"/>
              </a:rPr>
              <a:t>между повторениями не более 3 сек. Участнику предоставляется одна </a:t>
            </a:r>
            <a:r>
              <a:rPr lang="ru-RU" sz="1400" b="0" dirty="0" smtClean="0">
                <a:latin typeface="Times New Roman" panose="02020603050405020304" pitchFamily="18" charset="0"/>
                <a:cs typeface="Times New Roman" panose="02020603050405020304" pitchFamily="18" charset="0"/>
              </a:rPr>
              <a:t>попытка. Упражнение </a:t>
            </a:r>
            <a:r>
              <a:rPr lang="ru-RU" sz="1400" b="0" dirty="0">
                <a:latin typeface="Times New Roman" panose="02020603050405020304" pitchFamily="18" charset="0"/>
                <a:cs typeface="Times New Roman" panose="02020603050405020304" pitchFamily="18" charset="0"/>
              </a:rPr>
              <a:t>выполняется на максимальное количество раз доступное </a:t>
            </a:r>
            <a:r>
              <a:rPr lang="ru-RU" sz="1400" b="0" dirty="0" smtClean="0">
                <a:latin typeface="Times New Roman" panose="02020603050405020304" pitchFamily="18" charset="0"/>
                <a:cs typeface="Times New Roman" panose="02020603050405020304" pitchFamily="18" charset="0"/>
              </a:rPr>
              <a:t>участнику. Ошибки</a:t>
            </a:r>
            <a:r>
              <a:rPr lang="ru-RU" sz="1400" b="0" dirty="0">
                <a:latin typeface="Times New Roman" panose="02020603050405020304" pitchFamily="18" charset="0"/>
                <a:cs typeface="Times New Roman" panose="02020603050405020304" pitchFamily="18" charset="0"/>
              </a:rPr>
              <a:t>, в результате которых испытание не засчитывается:</a:t>
            </a:r>
          </a:p>
          <a:p>
            <a:pPr marL="285750" indent="-285750">
              <a:spcBef>
                <a:spcPts val="0"/>
              </a:spcBef>
              <a:spcAft>
                <a:spcPts val="0"/>
              </a:spcAft>
              <a:buFontTx/>
              <a:buChar char="-"/>
            </a:pPr>
            <a:r>
              <a:rPr lang="ru-RU" sz="1400" b="0" dirty="0" smtClean="0">
                <a:latin typeface="Times New Roman" panose="02020603050405020304" pitchFamily="18" charset="0"/>
                <a:cs typeface="Times New Roman" panose="02020603050405020304" pitchFamily="18" charset="0"/>
              </a:rPr>
              <a:t>нарушение </a:t>
            </a:r>
            <a:r>
              <a:rPr lang="ru-RU" sz="1400" b="0" dirty="0">
                <a:latin typeface="Times New Roman" panose="02020603050405020304" pitchFamily="18" charset="0"/>
                <a:cs typeface="Times New Roman" panose="02020603050405020304" pitchFamily="18" charset="0"/>
              </a:rPr>
              <a:t>требований к исходному положению (неправильный хват рук, согнутые в локтевых суставах руки и в коленных суставах ноги, перекрещенные ноги</a:t>
            </a:r>
            <a:r>
              <a:rPr lang="ru-RU" sz="1400" b="0" dirty="0" smtClean="0">
                <a:latin typeface="Times New Roman" panose="02020603050405020304" pitchFamily="18" charset="0"/>
                <a:cs typeface="Times New Roman" panose="02020603050405020304" pitchFamily="18" charset="0"/>
              </a:rPr>
              <a:t>);</a:t>
            </a:r>
          </a:p>
          <a:p>
            <a:pPr marL="285750" indent="-285750">
              <a:spcBef>
                <a:spcPts val="0"/>
              </a:spcBef>
              <a:spcAft>
                <a:spcPts val="0"/>
              </a:spcAft>
              <a:buFontTx/>
              <a:buChar char="-"/>
            </a:pPr>
            <a:r>
              <a:rPr lang="ru-RU" sz="1400" b="0" dirty="0" smtClean="0">
                <a:latin typeface="Times New Roman" panose="02020603050405020304" pitchFamily="18" charset="0"/>
                <a:cs typeface="Times New Roman" panose="02020603050405020304" pitchFamily="18" charset="0"/>
              </a:rPr>
              <a:t>нарушение </a:t>
            </a:r>
            <a:r>
              <a:rPr lang="ru-RU" sz="1400" b="0" dirty="0">
                <a:latin typeface="Times New Roman" panose="02020603050405020304" pitchFamily="18" charset="0"/>
                <a:cs typeface="Times New Roman" panose="02020603050405020304" pitchFamily="18" charset="0"/>
              </a:rPr>
              <a:t>техники выполнения </a:t>
            </a:r>
            <a:r>
              <a:rPr lang="ru-RU" sz="1400" b="0" dirty="0" smtClean="0">
                <a:latin typeface="Times New Roman" panose="02020603050405020304" pitchFamily="18" charset="0"/>
                <a:cs typeface="Times New Roman" panose="02020603050405020304" pitchFamily="18" charset="0"/>
              </a:rPr>
              <a:t>испытания;</a:t>
            </a:r>
          </a:p>
          <a:p>
            <a:pPr marL="285750" indent="-285750">
              <a:spcBef>
                <a:spcPts val="0"/>
              </a:spcBef>
              <a:spcAft>
                <a:spcPts val="0"/>
              </a:spcAft>
              <a:buFontTx/>
              <a:buChar char="-"/>
            </a:pPr>
            <a:r>
              <a:rPr lang="ru-RU" sz="1400" b="0" dirty="0" smtClean="0">
                <a:latin typeface="Times New Roman" panose="02020603050405020304" pitchFamily="18" charset="0"/>
                <a:cs typeface="Times New Roman" panose="02020603050405020304" pitchFamily="18" charset="0"/>
              </a:rPr>
              <a:t>подбородок </a:t>
            </a:r>
            <a:r>
              <a:rPr lang="ru-RU" sz="1400" b="0" dirty="0">
                <a:latin typeface="Times New Roman" panose="02020603050405020304" pitchFamily="18" charset="0"/>
                <a:cs typeface="Times New Roman" panose="02020603050405020304" pitchFamily="18" charset="0"/>
              </a:rPr>
              <a:t>тестируемого ниже уровня грифа </a:t>
            </a:r>
            <a:r>
              <a:rPr lang="ru-RU" sz="1400" b="0" dirty="0" smtClean="0">
                <a:latin typeface="Times New Roman" panose="02020603050405020304" pitchFamily="18" charset="0"/>
                <a:cs typeface="Times New Roman" panose="02020603050405020304" pitchFamily="18" charset="0"/>
              </a:rPr>
              <a:t>перекладины;</a:t>
            </a:r>
          </a:p>
          <a:p>
            <a:pPr marL="285750" indent="-285750">
              <a:spcBef>
                <a:spcPts val="0"/>
              </a:spcBef>
              <a:spcAft>
                <a:spcPts val="0"/>
              </a:spcAft>
              <a:buFontTx/>
              <a:buChar char="-"/>
            </a:pPr>
            <a:r>
              <a:rPr lang="ru-RU" sz="1400" b="0" dirty="0" smtClean="0">
                <a:latin typeface="Times New Roman" panose="02020603050405020304" pitchFamily="18" charset="0"/>
                <a:cs typeface="Times New Roman" panose="02020603050405020304" pitchFamily="18" charset="0"/>
              </a:rPr>
              <a:t>фиксация </a:t>
            </a:r>
            <a:r>
              <a:rPr lang="ru-RU" sz="1400" b="0" dirty="0">
                <a:latin typeface="Times New Roman" panose="02020603050405020304" pitchFamily="18" charset="0"/>
                <a:cs typeface="Times New Roman" panose="02020603050405020304" pitchFamily="18" charset="0"/>
              </a:rPr>
              <a:t>исходного положения менее чем на 0,5 </a:t>
            </a:r>
            <a:r>
              <a:rPr lang="ru-RU" sz="1400" b="0" dirty="0" smtClean="0">
                <a:latin typeface="Times New Roman" panose="02020603050405020304" pitchFamily="18" charset="0"/>
                <a:cs typeface="Times New Roman" panose="02020603050405020304" pitchFamily="18" charset="0"/>
              </a:rPr>
              <a:t>секунд;</a:t>
            </a:r>
          </a:p>
          <a:p>
            <a:pPr marL="285750" indent="-285750">
              <a:spcBef>
                <a:spcPts val="0"/>
              </a:spcBef>
              <a:spcAft>
                <a:spcPts val="0"/>
              </a:spcAft>
              <a:buFontTx/>
              <a:buChar char="-"/>
            </a:pPr>
            <a:r>
              <a:rPr lang="ru-RU" sz="1400" b="0" dirty="0" smtClean="0">
                <a:latin typeface="Times New Roman" panose="02020603050405020304" pitchFamily="18" charset="0"/>
                <a:cs typeface="Times New Roman" panose="02020603050405020304" pitchFamily="18" charset="0"/>
              </a:rPr>
              <a:t>пауза </a:t>
            </a:r>
            <a:r>
              <a:rPr lang="ru-RU" sz="1400" b="0" dirty="0">
                <a:latin typeface="Times New Roman" panose="02020603050405020304" pitchFamily="18" charset="0"/>
                <a:cs typeface="Times New Roman" panose="02020603050405020304" pitchFamily="18" charset="0"/>
              </a:rPr>
              <a:t>между повторениями более 3 секунд</a:t>
            </a:r>
            <a:r>
              <a:rPr lang="ru-RU" sz="1400" b="0" dirty="0" smtClean="0">
                <a:latin typeface="Times New Roman" panose="02020603050405020304" pitchFamily="18" charset="0"/>
                <a:cs typeface="Times New Roman" panose="02020603050405020304" pitchFamily="18" charset="0"/>
              </a:rPr>
              <a:t>;</a:t>
            </a:r>
          </a:p>
          <a:p>
            <a:pPr marL="285750" indent="-285750">
              <a:spcBef>
                <a:spcPts val="0"/>
              </a:spcBef>
              <a:spcAft>
                <a:spcPts val="0"/>
              </a:spcAft>
              <a:buFontTx/>
              <a:buChar char="-"/>
            </a:pPr>
            <a:r>
              <a:rPr lang="ru-RU" sz="1400" b="0" dirty="0" smtClean="0">
                <a:latin typeface="Times New Roman" panose="02020603050405020304" pitchFamily="18" charset="0"/>
                <a:cs typeface="Times New Roman" panose="02020603050405020304" pitchFamily="18" charset="0"/>
              </a:rPr>
              <a:t>изменение </a:t>
            </a:r>
            <a:r>
              <a:rPr lang="ru-RU" sz="1400" b="0" dirty="0">
                <a:latin typeface="Times New Roman" panose="02020603050405020304" pitchFamily="18" charset="0"/>
                <a:cs typeface="Times New Roman" panose="02020603050405020304" pitchFamily="18" charset="0"/>
              </a:rPr>
              <a:t>хвата во время выполнения </a:t>
            </a:r>
            <a:r>
              <a:rPr lang="ru-RU" sz="1400" b="0" dirty="0" smtClean="0">
                <a:latin typeface="Times New Roman" panose="02020603050405020304" pitchFamily="18" charset="0"/>
                <a:cs typeface="Times New Roman" panose="02020603050405020304" pitchFamily="18" charset="0"/>
              </a:rPr>
              <a:t>упражнения;</a:t>
            </a:r>
          </a:p>
          <a:p>
            <a:pPr marL="285750" indent="-285750">
              <a:spcBef>
                <a:spcPts val="0"/>
              </a:spcBef>
              <a:spcAft>
                <a:spcPts val="0"/>
              </a:spcAft>
              <a:buFontTx/>
              <a:buChar char="-"/>
            </a:pPr>
            <a:r>
              <a:rPr lang="ru-RU" sz="1400" b="0" dirty="0" smtClean="0">
                <a:latin typeface="Times New Roman" panose="02020603050405020304" pitchFamily="18" charset="0"/>
                <a:cs typeface="Times New Roman" panose="02020603050405020304" pitchFamily="18" charset="0"/>
              </a:rPr>
              <a:t>подтягивание </a:t>
            </a:r>
            <a:r>
              <a:rPr lang="ru-RU" sz="1400" b="0" dirty="0">
                <a:latin typeface="Times New Roman" panose="02020603050405020304" pitchFamily="18" charset="0"/>
                <a:cs typeface="Times New Roman" panose="02020603050405020304" pitchFamily="18" charset="0"/>
              </a:rPr>
              <a:t>рывками или с использованием маха ногами (туловищем</a:t>
            </a:r>
            <a:r>
              <a:rPr lang="ru-RU" sz="1400" b="0" dirty="0" smtClean="0">
                <a:latin typeface="Times New Roman" panose="02020603050405020304" pitchFamily="18" charset="0"/>
                <a:cs typeface="Times New Roman" panose="02020603050405020304" pitchFamily="18" charset="0"/>
              </a:rPr>
              <a:t>);</a:t>
            </a:r>
          </a:p>
          <a:p>
            <a:pPr marL="285750" indent="-285750">
              <a:spcBef>
                <a:spcPts val="0"/>
              </a:spcBef>
              <a:spcAft>
                <a:spcPts val="0"/>
              </a:spcAft>
              <a:buFontTx/>
              <a:buChar char="-"/>
            </a:pPr>
            <a:r>
              <a:rPr lang="ru-RU" sz="1400" b="0" dirty="0" smtClean="0">
                <a:latin typeface="Times New Roman" panose="02020603050405020304" pitchFamily="18" charset="0"/>
                <a:cs typeface="Times New Roman" panose="02020603050405020304" pitchFamily="18" charset="0"/>
              </a:rPr>
              <a:t>явно </a:t>
            </a:r>
            <a:r>
              <a:rPr lang="ru-RU" sz="1400" b="0" dirty="0">
                <a:latin typeface="Times New Roman" panose="02020603050405020304" pitchFamily="18" charset="0"/>
                <a:cs typeface="Times New Roman" panose="02020603050405020304" pitchFamily="18" charset="0"/>
              </a:rPr>
              <a:t>видимое поочередное (неравномерное) сгибание рук</a:t>
            </a:r>
            <a:r>
              <a:rPr lang="ru-RU" sz="1400" b="0" dirty="0" smtClean="0">
                <a:latin typeface="Times New Roman" panose="02020603050405020304" pitchFamily="18" charset="0"/>
                <a:cs typeface="Times New Roman" panose="02020603050405020304" pitchFamily="18" charset="0"/>
              </a:rPr>
              <a:t>.</a:t>
            </a:r>
            <a:endParaRPr lang="ru-RU" sz="1400" b="0" dirty="0">
              <a:latin typeface="Times New Roman" panose="02020603050405020304" pitchFamily="18" charset="0"/>
              <a:cs typeface="Times New Roman" panose="02020603050405020304" pitchFamily="18" charset="0"/>
            </a:endParaRPr>
          </a:p>
        </p:txBody>
      </p:sp>
      <p:sp>
        <p:nvSpPr>
          <p:cNvPr id="4" name="Заголовок 1"/>
          <p:cNvSpPr>
            <a:spLocks noGrp="1"/>
          </p:cNvSpPr>
          <p:nvPr>
            <p:ph type="title"/>
          </p:nvPr>
        </p:nvSpPr>
        <p:spPr>
          <a:xfrm>
            <a:off x="457200" y="152718"/>
            <a:ext cx="7643192" cy="900018"/>
          </a:xfrm>
        </p:spPr>
        <p:txBody>
          <a:bodyPr>
            <a:normAutofit/>
          </a:bodyPr>
          <a:lstStyle/>
          <a:p>
            <a:pPr algn="ctr"/>
            <a:r>
              <a:rPr lang="ru-RU" sz="3200" b="1" dirty="0" smtClean="0"/>
              <a:t>Техника выполнения</a:t>
            </a:r>
            <a:endParaRPr lang="ru-RU" sz="3200" dirty="0"/>
          </a:p>
        </p:txBody>
      </p:sp>
      <p:pic>
        <p:nvPicPr>
          <p:cNvPr id="1026" name="Picture 2" descr="https://recordregion.ru/wp-content/uploads/1/5/3/1532cd7dde32a4dbb6a9066d16c6d286.jpeg"/>
          <p:cNvPicPr>
            <a:picLocks noChangeAspect="1" noChangeArrowheads="1"/>
          </p:cNvPicPr>
          <p:nvPr/>
        </p:nvPicPr>
        <p:blipFill rotWithShape="1">
          <a:blip r:embed="rId2">
            <a:extLst>
              <a:ext uri="{28A0092B-C50C-407E-A947-70E740481C1C}">
                <a14:useLocalDpi xmlns:a14="http://schemas.microsoft.com/office/drawing/2010/main" val="0"/>
              </a:ext>
            </a:extLst>
          </a:blip>
          <a:srcRect b="21123"/>
          <a:stretch/>
        </p:blipFill>
        <p:spPr bwMode="auto">
          <a:xfrm>
            <a:off x="5580110" y="2276872"/>
            <a:ext cx="3360239"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621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7643192" cy="1371600"/>
          </a:xfrm>
        </p:spPr>
        <p:txBody>
          <a:bodyPr>
            <a:noAutofit/>
          </a:bodyPr>
          <a:lstStyle/>
          <a:p>
            <a:pPr algn="ctr"/>
            <a:r>
              <a:rPr lang="ru-RU" sz="3200" b="1" dirty="0"/>
              <a:t>Упражнение «Сгибание и разгибание рук в упоре лежа на полу»</a:t>
            </a:r>
            <a:endParaRPr lang="ru-RU" sz="3200" dirty="0"/>
          </a:p>
        </p:txBody>
      </p:sp>
      <p:sp>
        <p:nvSpPr>
          <p:cNvPr id="3" name="Объект 2"/>
          <p:cNvSpPr>
            <a:spLocks noGrp="1"/>
          </p:cNvSpPr>
          <p:nvPr>
            <p:ph idx="1"/>
          </p:nvPr>
        </p:nvSpPr>
        <p:spPr>
          <a:xfrm>
            <a:off x="457200" y="1752600"/>
            <a:ext cx="3466728" cy="4373563"/>
          </a:xfrm>
        </p:spPr>
        <p:txBody>
          <a:bodyPr>
            <a:normAutofit/>
          </a:bodyPr>
          <a:lstStyle/>
          <a:p>
            <a:pPr>
              <a:lnSpc>
                <a:spcPct val="120000"/>
              </a:lnSpc>
              <a:spcBef>
                <a:spcPts val="0"/>
              </a:spcBef>
              <a:spcAft>
                <a:spcPts val="0"/>
              </a:spcAft>
            </a:pPr>
            <a:r>
              <a:rPr lang="ru-RU" b="0" dirty="0">
                <a:latin typeface="Times New Roman" panose="02020603050405020304" pitchFamily="18" charset="0"/>
                <a:cs typeface="Times New Roman" panose="02020603050405020304" pitchFamily="18" charset="0"/>
              </a:rPr>
              <a:t>Развивает такую способность «Силовая выносливость» с уклоном в качество «Сила».</a:t>
            </a:r>
          </a:p>
          <a:p>
            <a:pPr>
              <a:spcBef>
                <a:spcPts val="0"/>
              </a:spcBef>
              <a:spcAft>
                <a:spcPts val="0"/>
              </a:spcAft>
            </a:pPr>
            <a:endParaRPr lang="ru-RU" b="0" dirty="0">
              <a:latin typeface="Times New Roman" panose="02020603050405020304" pitchFamily="18" charset="0"/>
              <a:cs typeface="Times New Roman" panose="02020603050405020304" pitchFamily="18" charset="0"/>
            </a:endParaRPr>
          </a:p>
          <a:p>
            <a:pPr>
              <a:spcBef>
                <a:spcPts val="0"/>
              </a:spcBef>
              <a:spcAft>
                <a:spcPts val="0"/>
              </a:spcAft>
            </a:pPr>
            <a:r>
              <a:rPr lang="ru-RU" b="0" dirty="0" smtClean="0">
                <a:latin typeface="Times New Roman" panose="02020603050405020304" pitchFamily="18" charset="0"/>
                <a:cs typeface="Times New Roman" panose="02020603050405020304" pitchFamily="18" charset="0"/>
              </a:rPr>
              <a:t>Мышцы работающие </a:t>
            </a:r>
            <a:r>
              <a:rPr lang="ru-RU" b="0" dirty="0">
                <a:latin typeface="Times New Roman" panose="02020603050405020304" pitchFamily="18" charset="0"/>
                <a:cs typeface="Times New Roman" panose="02020603050405020304" pitchFamily="18" charset="0"/>
              </a:rPr>
              <a:t>при </a:t>
            </a:r>
            <a:r>
              <a:rPr lang="ru-RU" b="0" dirty="0" smtClean="0">
                <a:latin typeface="Times New Roman" panose="02020603050405020304" pitchFamily="18" charset="0"/>
                <a:cs typeface="Times New Roman" panose="02020603050405020304" pitchFamily="18" charset="0"/>
              </a:rPr>
              <a:t>выполнении упражнения:</a:t>
            </a:r>
          </a:p>
          <a:p>
            <a:pPr>
              <a:spcBef>
                <a:spcPts val="0"/>
              </a:spcBef>
              <a:spcAft>
                <a:spcPts val="0"/>
              </a:spcAft>
            </a:pPr>
            <a:r>
              <a:rPr lang="ru-RU" b="0" dirty="0">
                <a:latin typeface="Times New Roman" panose="02020603050405020304" pitchFamily="18" charset="0"/>
                <a:cs typeface="Times New Roman" panose="02020603050405020304" pitchFamily="18" charset="0"/>
              </a:rPr>
              <a:t>- нижняя и внешняя части грудных мышц;</a:t>
            </a:r>
          </a:p>
          <a:p>
            <a:pPr>
              <a:spcBef>
                <a:spcPts val="0"/>
              </a:spcBef>
              <a:spcAft>
                <a:spcPts val="0"/>
              </a:spcAft>
            </a:pPr>
            <a:r>
              <a:rPr lang="ru-RU" b="0" dirty="0">
                <a:latin typeface="Times New Roman" panose="02020603050405020304" pitchFamily="18" charset="0"/>
                <a:cs typeface="Times New Roman" panose="02020603050405020304" pitchFamily="18" charset="0"/>
              </a:rPr>
              <a:t>- медиальный пучок трицепса, передние пучки дельтовидных мышц;</a:t>
            </a:r>
          </a:p>
          <a:p>
            <a:pPr>
              <a:spcBef>
                <a:spcPts val="0"/>
              </a:spcBef>
              <a:spcAft>
                <a:spcPts val="0"/>
              </a:spcAft>
            </a:pPr>
            <a:r>
              <a:rPr lang="ru-RU" b="0" dirty="0">
                <a:latin typeface="Times New Roman" panose="02020603050405020304" pitchFamily="18" charset="0"/>
                <a:cs typeface="Times New Roman" panose="02020603050405020304" pitchFamily="18" charset="0"/>
              </a:rPr>
              <a:t>- ягодичные мышцы;</a:t>
            </a:r>
          </a:p>
          <a:p>
            <a:pPr>
              <a:spcBef>
                <a:spcPts val="0"/>
              </a:spcBef>
              <a:spcAft>
                <a:spcPts val="0"/>
              </a:spcAft>
            </a:pPr>
            <a:r>
              <a:rPr lang="ru-RU" b="0" dirty="0">
                <a:latin typeface="Times New Roman" panose="02020603050405020304" pitchFamily="18" charset="0"/>
                <a:cs typeface="Times New Roman" panose="02020603050405020304" pitchFamily="18" charset="0"/>
              </a:rPr>
              <a:t>- мышцы пресса и поясницы</a:t>
            </a:r>
            <a:r>
              <a:rPr lang="ru-RU" b="0" dirty="0" smtClean="0">
                <a:latin typeface="Times New Roman" panose="02020603050405020304" pitchFamily="18" charset="0"/>
                <a:cs typeface="Times New Roman" panose="02020603050405020304" pitchFamily="18" charset="0"/>
              </a:rPr>
              <a:t>.</a:t>
            </a:r>
            <a:endParaRPr lang="ru-RU" b="0" dirty="0">
              <a:latin typeface="Times New Roman" panose="02020603050405020304" pitchFamily="18" charset="0"/>
              <a:cs typeface="Times New Roman" panose="02020603050405020304" pitchFamily="18" charset="0"/>
            </a:endParaRPr>
          </a:p>
        </p:txBody>
      </p:sp>
      <p:pic>
        <p:nvPicPr>
          <p:cNvPr id="1026" name="Picture 2" descr="Отжимания - какие мышцы работаю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1916832"/>
            <a:ext cx="5040560"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153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80728"/>
            <a:ext cx="8363272" cy="3312367"/>
          </a:xfrm>
        </p:spPr>
        <p:txBody>
          <a:bodyPr>
            <a:normAutofit fontScale="62500" lnSpcReduction="20000"/>
          </a:bodyPr>
          <a:lstStyle/>
          <a:p>
            <a:pPr algn="just">
              <a:lnSpc>
                <a:spcPct val="120000"/>
              </a:lnSpc>
              <a:spcBef>
                <a:spcPts val="0"/>
              </a:spcBef>
              <a:spcAft>
                <a:spcPts val="0"/>
              </a:spcAft>
            </a:pPr>
            <a:r>
              <a:rPr lang="ru-RU" b="0" dirty="0" smtClean="0">
                <a:latin typeface="Times New Roman" panose="02020603050405020304" pitchFamily="18" charset="0"/>
                <a:cs typeface="Times New Roman" panose="02020603050405020304" pitchFamily="18" charset="0"/>
              </a:rPr>
              <a:t>Сгибание </a:t>
            </a:r>
            <a:r>
              <a:rPr lang="ru-RU" b="0" dirty="0">
                <a:latin typeface="Times New Roman" panose="02020603050405020304" pitchFamily="18" charset="0"/>
                <a:cs typeface="Times New Roman" panose="02020603050405020304" pitchFamily="18" charset="0"/>
              </a:rPr>
              <a:t>и разгибание рук в упоре лежа выполняется из исходного положения: упор лежа на полу, руки на ширине плеч, кисти вперед, локти разведены не более чем на 45 градусов относительно туловища, плечи, туловище и ноги составляют прямую линию. Стопы упираются в пол без </a:t>
            </a:r>
            <a:r>
              <a:rPr lang="ru-RU" b="0" dirty="0" smtClean="0">
                <a:latin typeface="Times New Roman" panose="02020603050405020304" pitchFamily="18" charset="0"/>
                <a:cs typeface="Times New Roman" panose="02020603050405020304" pitchFamily="18" charset="0"/>
              </a:rPr>
              <a:t>опоры. Засчитывается </a:t>
            </a:r>
            <a:r>
              <a:rPr lang="ru-RU" b="0" dirty="0">
                <a:latin typeface="Times New Roman" panose="02020603050405020304" pitchFamily="18" charset="0"/>
                <a:cs typeface="Times New Roman" panose="02020603050405020304" pitchFamily="18" charset="0"/>
              </a:rPr>
              <a:t>количество правильно выполненных циклов, состоящих из сгибаний и разгибаний рук, фиксируемых счетом судьи вслух или с использованием специальных приспособлений (электронных контактных платформ</a:t>
            </a:r>
            <a:r>
              <a:rPr lang="ru-RU" b="0" dirty="0" smtClean="0">
                <a:latin typeface="Times New Roman" panose="02020603050405020304" pitchFamily="18" charset="0"/>
                <a:cs typeface="Times New Roman" panose="02020603050405020304" pitchFamily="18" charset="0"/>
              </a:rPr>
              <a:t>). Сгибая </a:t>
            </a:r>
            <a:r>
              <a:rPr lang="ru-RU" b="0" dirty="0">
                <a:latin typeface="Times New Roman" panose="02020603050405020304" pitchFamily="18" charset="0"/>
                <a:cs typeface="Times New Roman" panose="02020603050405020304" pitchFamily="18" charset="0"/>
              </a:rPr>
              <a:t>руки, необходимо коснуться грудью пола или контактной платформы высотой 5 см, затем, разгибая руки, вернуться в исходное положение и, зафиксировав его на 1 секунду, продолжить выполнение испытания. Даётся одна попытка. Пауза между отжиманиями не более 3 </a:t>
            </a:r>
            <a:r>
              <a:rPr lang="ru-RU" b="0" dirty="0" smtClean="0">
                <a:latin typeface="Times New Roman" panose="02020603050405020304" pitchFamily="18" charset="0"/>
                <a:cs typeface="Times New Roman" panose="02020603050405020304" pitchFamily="18" charset="0"/>
              </a:rPr>
              <a:t>секунд.</a:t>
            </a:r>
          </a:p>
          <a:p>
            <a:pPr algn="just">
              <a:lnSpc>
                <a:spcPct val="120000"/>
              </a:lnSpc>
              <a:spcBef>
                <a:spcPts val="0"/>
              </a:spcBef>
              <a:spcAft>
                <a:spcPts val="0"/>
              </a:spcAft>
            </a:pPr>
            <a:r>
              <a:rPr lang="ru-RU" b="0" dirty="0" smtClean="0">
                <a:latin typeface="Times New Roman" panose="02020603050405020304" pitchFamily="18" charset="0"/>
                <a:cs typeface="Times New Roman" panose="02020603050405020304" pitchFamily="18" charset="0"/>
              </a:rPr>
              <a:t>Ошибки</a:t>
            </a:r>
            <a:r>
              <a:rPr lang="ru-RU" b="0" dirty="0">
                <a:latin typeface="Times New Roman" panose="02020603050405020304" pitchFamily="18" charset="0"/>
                <a:cs typeface="Times New Roman" panose="02020603050405020304" pitchFamily="18" charset="0"/>
              </a:rPr>
              <a:t>, в результате которых испытание не засчитывается:</a:t>
            </a:r>
          </a:p>
          <a:p>
            <a:pPr marL="342900" indent="-342900" algn="just">
              <a:lnSpc>
                <a:spcPct val="120000"/>
              </a:lnSpc>
              <a:spcBef>
                <a:spcPts val="0"/>
              </a:spcBef>
              <a:spcAft>
                <a:spcPts val="0"/>
              </a:spcAft>
              <a:buFontTx/>
              <a:buChar char="-"/>
            </a:pPr>
            <a:r>
              <a:rPr lang="ru-RU" b="0" dirty="0" smtClean="0">
                <a:latin typeface="Times New Roman" panose="02020603050405020304" pitchFamily="18" charset="0"/>
                <a:cs typeface="Times New Roman" panose="02020603050405020304" pitchFamily="18" charset="0"/>
              </a:rPr>
              <a:t>нарушение </a:t>
            </a:r>
            <a:r>
              <a:rPr lang="ru-RU" b="0" dirty="0">
                <a:latin typeface="Times New Roman" panose="02020603050405020304" pitchFamily="18" charset="0"/>
                <a:cs typeface="Times New Roman" panose="02020603050405020304" pitchFamily="18" charset="0"/>
              </a:rPr>
              <a:t>требований к исходному положению</a:t>
            </a:r>
            <a:r>
              <a:rPr lang="ru-RU" b="0" dirty="0" smtClean="0">
                <a:latin typeface="Times New Roman" panose="02020603050405020304" pitchFamily="18" charset="0"/>
                <a:cs typeface="Times New Roman" panose="02020603050405020304" pitchFamily="18" charset="0"/>
              </a:rPr>
              <a:t>;</a:t>
            </a:r>
          </a:p>
          <a:p>
            <a:pPr marL="342900" indent="-342900" algn="just">
              <a:lnSpc>
                <a:spcPct val="120000"/>
              </a:lnSpc>
              <a:spcBef>
                <a:spcPts val="0"/>
              </a:spcBef>
              <a:spcAft>
                <a:spcPts val="0"/>
              </a:spcAft>
              <a:buFontTx/>
              <a:buChar char="-"/>
            </a:pPr>
            <a:r>
              <a:rPr lang="ru-RU" b="0" dirty="0" smtClean="0">
                <a:latin typeface="Times New Roman" panose="02020603050405020304" pitchFamily="18" charset="0"/>
                <a:cs typeface="Times New Roman" panose="02020603050405020304" pitchFamily="18" charset="0"/>
              </a:rPr>
              <a:t>нарушение </a:t>
            </a:r>
            <a:r>
              <a:rPr lang="ru-RU" b="0" dirty="0">
                <a:latin typeface="Times New Roman" panose="02020603050405020304" pitchFamily="18" charset="0"/>
                <a:cs typeface="Times New Roman" panose="02020603050405020304" pitchFamily="18" charset="0"/>
              </a:rPr>
              <a:t>техники выполнения </a:t>
            </a:r>
            <a:r>
              <a:rPr lang="ru-RU" b="0" dirty="0" smtClean="0">
                <a:latin typeface="Times New Roman" panose="02020603050405020304" pitchFamily="18" charset="0"/>
                <a:cs typeface="Times New Roman" panose="02020603050405020304" pitchFamily="18" charset="0"/>
              </a:rPr>
              <a:t>испытания;</a:t>
            </a:r>
          </a:p>
          <a:p>
            <a:pPr marL="342900" indent="-342900" algn="just">
              <a:lnSpc>
                <a:spcPct val="120000"/>
              </a:lnSpc>
              <a:spcBef>
                <a:spcPts val="0"/>
              </a:spcBef>
              <a:spcAft>
                <a:spcPts val="0"/>
              </a:spcAft>
              <a:buFontTx/>
              <a:buChar char="-"/>
            </a:pPr>
            <a:r>
              <a:rPr lang="ru-RU" b="0" dirty="0" smtClean="0">
                <a:latin typeface="Times New Roman" panose="02020603050405020304" pitchFamily="18" charset="0"/>
                <a:cs typeface="Times New Roman" panose="02020603050405020304" pitchFamily="18" charset="0"/>
              </a:rPr>
              <a:t>нарушение </a:t>
            </a:r>
            <a:r>
              <a:rPr lang="ru-RU" b="0" dirty="0">
                <a:latin typeface="Times New Roman" panose="02020603050405020304" pitchFamily="18" charset="0"/>
                <a:cs typeface="Times New Roman" panose="02020603050405020304" pitchFamily="18" charset="0"/>
              </a:rPr>
              <a:t>прямой линии «плечи – туловище – ноги</a:t>
            </a:r>
            <a:r>
              <a:rPr lang="ru-RU" b="0" dirty="0" smtClean="0">
                <a:latin typeface="Times New Roman" panose="02020603050405020304" pitchFamily="18" charset="0"/>
                <a:cs typeface="Times New Roman" panose="02020603050405020304" pitchFamily="18" charset="0"/>
              </a:rPr>
              <a:t>»;</a:t>
            </a:r>
          </a:p>
          <a:p>
            <a:pPr marL="342900" indent="-342900" algn="just">
              <a:lnSpc>
                <a:spcPct val="120000"/>
              </a:lnSpc>
              <a:spcBef>
                <a:spcPts val="0"/>
              </a:spcBef>
              <a:spcAft>
                <a:spcPts val="0"/>
              </a:spcAft>
              <a:buFontTx/>
              <a:buChar char="-"/>
            </a:pPr>
            <a:r>
              <a:rPr lang="ru-RU" b="0" dirty="0" smtClean="0">
                <a:latin typeface="Times New Roman" panose="02020603050405020304" pitchFamily="18" charset="0"/>
                <a:cs typeface="Times New Roman" panose="02020603050405020304" pitchFamily="18" charset="0"/>
              </a:rPr>
              <a:t>отсутствие </a:t>
            </a:r>
            <a:r>
              <a:rPr lang="ru-RU" b="0" dirty="0">
                <a:latin typeface="Times New Roman" panose="02020603050405020304" pitchFamily="18" charset="0"/>
                <a:cs typeface="Times New Roman" panose="02020603050405020304" pitchFamily="18" charset="0"/>
              </a:rPr>
              <a:t>фиксации на 1 секунду исходного положения;</a:t>
            </a:r>
          </a:p>
          <a:p>
            <a:pPr marL="342900" indent="-342900" algn="just">
              <a:lnSpc>
                <a:spcPct val="120000"/>
              </a:lnSpc>
              <a:spcBef>
                <a:spcPts val="0"/>
              </a:spcBef>
              <a:spcAft>
                <a:spcPts val="0"/>
              </a:spcAft>
              <a:buFontTx/>
              <a:buChar char="-"/>
            </a:pPr>
            <a:r>
              <a:rPr lang="ru-RU" b="0" dirty="0" smtClean="0">
                <a:latin typeface="Times New Roman" panose="02020603050405020304" pitchFamily="18" charset="0"/>
                <a:cs typeface="Times New Roman" panose="02020603050405020304" pitchFamily="18" charset="0"/>
              </a:rPr>
              <a:t>превышение </a:t>
            </a:r>
            <a:r>
              <a:rPr lang="ru-RU" b="0" dirty="0">
                <a:latin typeface="Times New Roman" panose="02020603050405020304" pitchFamily="18" charset="0"/>
                <a:cs typeface="Times New Roman" panose="02020603050405020304" pitchFamily="18" charset="0"/>
              </a:rPr>
              <a:t>допустимого угла разведения </a:t>
            </a:r>
            <a:r>
              <a:rPr lang="ru-RU" b="0" dirty="0" smtClean="0">
                <a:latin typeface="Times New Roman" panose="02020603050405020304" pitchFamily="18" charset="0"/>
                <a:cs typeface="Times New Roman" panose="02020603050405020304" pitchFamily="18" charset="0"/>
              </a:rPr>
              <a:t>локтей;</a:t>
            </a:r>
          </a:p>
          <a:p>
            <a:pPr marL="342900" indent="-342900" algn="just">
              <a:lnSpc>
                <a:spcPct val="120000"/>
              </a:lnSpc>
              <a:spcBef>
                <a:spcPts val="0"/>
              </a:spcBef>
              <a:spcAft>
                <a:spcPts val="0"/>
              </a:spcAft>
              <a:buFontTx/>
              <a:buChar char="-"/>
            </a:pPr>
            <a:r>
              <a:rPr lang="ru-RU" b="0" dirty="0" smtClean="0">
                <a:latin typeface="Times New Roman" panose="02020603050405020304" pitchFamily="18" charset="0"/>
                <a:cs typeface="Times New Roman" panose="02020603050405020304" pitchFamily="18" charset="0"/>
              </a:rPr>
              <a:t>пауза </a:t>
            </a:r>
            <a:r>
              <a:rPr lang="ru-RU" b="0" dirty="0">
                <a:latin typeface="Times New Roman" panose="02020603050405020304" pitchFamily="18" charset="0"/>
                <a:cs typeface="Times New Roman" panose="02020603050405020304" pitchFamily="18" charset="0"/>
              </a:rPr>
              <a:t>между повторениями более 3 </a:t>
            </a:r>
            <a:r>
              <a:rPr lang="ru-RU" b="0" dirty="0" smtClean="0">
                <a:latin typeface="Times New Roman" panose="02020603050405020304" pitchFamily="18" charset="0"/>
                <a:cs typeface="Times New Roman" panose="02020603050405020304" pitchFamily="18" charset="0"/>
              </a:rPr>
              <a:t>секунд;</a:t>
            </a:r>
          </a:p>
          <a:p>
            <a:pPr marL="342900" indent="-342900" algn="just">
              <a:lnSpc>
                <a:spcPct val="120000"/>
              </a:lnSpc>
              <a:spcBef>
                <a:spcPts val="0"/>
              </a:spcBef>
              <a:spcAft>
                <a:spcPts val="0"/>
              </a:spcAft>
              <a:buFontTx/>
              <a:buChar char="-"/>
            </a:pPr>
            <a:r>
              <a:rPr lang="ru-RU" b="0" dirty="0" smtClean="0">
                <a:latin typeface="Times New Roman" panose="02020603050405020304" pitchFamily="18" charset="0"/>
                <a:cs typeface="Times New Roman" panose="02020603050405020304" pitchFamily="18" charset="0"/>
              </a:rPr>
              <a:t>разновременное </a:t>
            </a:r>
            <a:r>
              <a:rPr lang="ru-RU" b="0" dirty="0">
                <a:latin typeface="Times New Roman" panose="02020603050405020304" pitchFamily="18" charset="0"/>
                <a:cs typeface="Times New Roman" panose="02020603050405020304" pitchFamily="18" charset="0"/>
              </a:rPr>
              <a:t>разгибание рук</a:t>
            </a:r>
            <a:r>
              <a:rPr lang="ru-RU" b="0" dirty="0" smtClean="0">
                <a:latin typeface="Times New Roman" panose="02020603050405020304" pitchFamily="18" charset="0"/>
                <a:cs typeface="Times New Roman" panose="02020603050405020304" pitchFamily="18" charset="0"/>
              </a:rPr>
              <a:t>.</a:t>
            </a:r>
            <a:endParaRPr lang="ru-RU" b="0" dirty="0">
              <a:latin typeface="Times New Roman" panose="02020603050405020304" pitchFamily="18" charset="0"/>
              <a:cs typeface="Times New Roman" panose="02020603050405020304" pitchFamily="18" charset="0"/>
            </a:endParaRPr>
          </a:p>
        </p:txBody>
      </p:sp>
      <p:sp>
        <p:nvSpPr>
          <p:cNvPr id="4" name="Заголовок 1"/>
          <p:cNvSpPr>
            <a:spLocks noGrp="1"/>
          </p:cNvSpPr>
          <p:nvPr>
            <p:ph type="title"/>
          </p:nvPr>
        </p:nvSpPr>
        <p:spPr>
          <a:xfrm>
            <a:off x="457200" y="152718"/>
            <a:ext cx="7643192" cy="900018"/>
          </a:xfrm>
        </p:spPr>
        <p:txBody>
          <a:bodyPr>
            <a:normAutofit/>
          </a:bodyPr>
          <a:lstStyle/>
          <a:p>
            <a:pPr algn="ctr"/>
            <a:r>
              <a:rPr lang="ru-RU" sz="3200" b="1" dirty="0" smtClean="0"/>
              <a:t>Техника выполнения</a:t>
            </a:r>
            <a:endParaRPr lang="ru-RU" sz="32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94" t="46629" b="11702"/>
          <a:stretch/>
        </p:blipFill>
        <p:spPr bwMode="auto">
          <a:xfrm>
            <a:off x="755576" y="4293095"/>
            <a:ext cx="7200800" cy="219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8595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003232" cy="1371600"/>
          </a:xfrm>
        </p:spPr>
        <p:txBody>
          <a:bodyPr>
            <a:normAutofit fontScale="90000"/>
          </a:bodyPr>
          <a:lstStyle/>
          <a:p>
            <a:pPr algn="ctr"/>
            <a:r>
              <a:rPr lang="ru-RU" b="1" dirty="0"/>
              <a:t>Упражнение «Прыжок в длину с места толчок двумя ногами»</a:t>
            </a: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2564904"/>
            <a:ext cx="5415633" cy="2627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Объект 2"/>
          <p:cNvSpPr>
            <a:spLocks noGrp="1"/>
          </p:cNvSpPr>
          <p:nvPr>
            <p:ph idx="1"/>
          </p:nvPr>
        </p:nvSpPr>
        <p:spPr>
          <a:xfrm>
            <a:off x="457200" y="1752600"/>
            <a:ext cx="3394720" cy="4628728"/>
          </a:xfrm>
        </p:spPr>
        <p:txBody>
          <a:bodyPr>
            <a:normAutofit fontScale="92500" lnSpcReduction="10000"/>
          </a:bodyPr>
          <a:lstStyle/>
          <a:p>
            <a:pPr>
              <a:spcBef>
                <a:spcPts val="0"/>
              </a:spcBef>
              <a:spcAft>
                <a:spcPts val="0"/>
              </a:spcAft>
            </a:pPr>
            <a:r>
              <a:rPr lang="ru-RU" b="0" dirty="0" smtClean="0">
                <a:latin typeface="Times New Roman" panose="02020603050405020304" pitchFamily="18" charset="0"/>
                <a:cs typeface="Times New Roman" panose="02020603050405020304" pitchFamily="18" charset="0"/>
              </a:rPr>
              <a:t>Способствуют </a:t>
            </a:r>
            <a:r>
              <a:rPr lang="ru-RU" b="0" dirty="0">
                <a:latin typeface="Times New Roman" panose="02020603050405020304" pitchFamily="18" charset="0"/>
                <a:cs typeface="Times New Roman" panose="02020603050405020304" pitchFamily="18" charset="0"/>
              </a:rPr>
              <a:t>развитию различных качеств – скорости, силы, так называемых скоростно-силовых способностей</a:t>
            </a:r>
            <a:r>
              <a:rPr lang="ru-RU" b="0" dirty="0" smtClean="0">
                <a:latin typeface="Times New Roman" panose="02020603050405020304" pitchFamily="18" charset="0"/>
                <a:cs typeface="Times New Roman" panose="02020603050405020304" pitchFamily="18" charset="0"/>
              </a:rPr>
              <a:t>.</a:t>
            </a:r>
          </a:p>
          <a:p>
            <a:pPr>
              <a:spcBef>
                <a:spcPts val="0"/>
              </a:spcBef>
              <a:spcAft>
                <a:spcPts val="0"/>
              </a:spcAft>
            </a:pPr>
            <a:endParaRPr lang="ru-RU" b="0" dirty="0" smtClean="0">
              <a:latin typeface="Times New Roman" panose="02020603050405020304" pitchFamily="18" charset="0"/>
              <a:cs typeface="Times New Roman" panose="02020603050405020304" pitchFamily="18" charset="0"/>
            </a:endParaRPr>
          </a:p>
          <a:p>
            <a:pPr>
              <a:spcBef>
                <a:spcPts val="0"/>
              </a:spcBef>
              <a:spcAft>
                <a:spcPts val="0"/>
              </a:spcAft>
            </a:pPr>
            <a:r>
              <a:rPr lang="ru-RU" b="0" dirty="0" smtClean="0">
                <a:latin typeface="Times New Roman" panose="02020603050405020304" pitchFamily="18" charset="0"/>
                <a:cs typeface="Times New Roman" panose="02020603050405020304" pitchFamily="18" charset="0"/>
              </a:rPr>
              <a:t>Во </a:t>
            </a:r>
            <a:r>
              <a:rPr lang="ru-RU" b="0" dirty="0">
                <a:latin typeface="Times New Roman" panose="02020603050405020304" pitchFamily="18" charset="0"/>
                <a:cs typeface="Times New Roman" panose="02020603050405020304" pitchFamily="18" charset="0"/>
              </a:rPr>
              <a:t>время выполнения прыжок в длину с места толчок двумя ногами включаются практически все мышцы тела. Наиболее активно в работу включаются:</a:t>
            </a:r>
          </a:p>
          <a:p>
            <a:pPr>
              <a:spcBef>
                <a:spcPts val="0"/>
              </a:spcBef>
              <a:spcAft>
                <a:spcPts val="0"/>
              </a:spcAft>
            </a:pPr>
            <a:r>
              <a:rPr lang="ru-RU" b="0" dirty="0">
                <a:latin typeface="Times New Roman" panose="02020603050405020304" pitchFamily="18" charset="0"/>
                <a:cs typeface="Times New Roman" panose="02020603050405020304" pitchFamily="18" charset="0"/>
              </a:rPr>
              <a:t>- икроножные мышцы ног;</a:t>
            </a:r>
          </a:p>
          <a:p>
            <a:pPr>
              <a:spcBef>
                <a:spcPts val="0"/>
              </a:spcBef>
              <a:spcAft>
                <a:spcPts val="0"/>
              </a:spcAft>
            </a:pPr>
            <a:r>
              <a:rPr lang="ru-RU" b="0" dirty="0">
                <a:latin typeface="Times New Roman" panose="02020603050405020304" pitchFamily="18" charset="0"/>
                <a:cs typeface="Times New Roman" panose="02020603050405020304" pitchFamily="18" charset="0"/>
              </a:rPr>
              <a:t>- бицепс бедра;</a:t>
            </a:r>
          </a:p>
          <a:p>
            <a:pPr>
              <a:spcBef>
                <a:spcPts val="0"/>
              </a:spcBef>
              <a:spcAft>
                <a:spcPts val="0"/>
              </a:spcAft>
            </a:pPr>
            <a:r>
              <a:rPr lang="ru-RU" b="0" dirty="0">
                <a:latin typeface="Times New Roman" panose="02020603050405020304" pitchFamily="18" charset="0"/>
                <a:cs typeface="Times New Roman" panose="02020603050405020304" pitchFamily="18" charset="0"/>
              </a:rPr>
              <a:t>- ягодичные мышцы;</a:t>
            </a:r>
          </a:p>
          <a:p>
            <a:pPr>
              <a:spcBef>
                <a:spcPts val="0"/>
              </a:spcBef>
              <a:spcAft>
                <a:spcPts val="0"/>
              </a:spcAft>
            </a:pPr>
            <a:r>
              <a:rPr lang="ru-RU" b="0" dirty="0">
                <a:latin typeface="Times New Roman" panose="02020603050405020304" pitchFamily="18" charset="0"/>
                <a:cs typeface="Times New Roman" panose="02020603050405020304" pitchFamily="18" charset="0"/>
              </a:rPr>
              <a:t>- квадрицепс бедра</a:t>
            </a:r>
            <a:r>
              <a:rPr lang="ru-RU" b="0" dirty="0" smtClean="0">
                <a:latin typeface="Times New Roman" panose="02020603050405020304" pitchFamily="18" charset="0"/>
                <a:cs typeface="Times New Roman" panose="02020603050405020304" pitchFamily="18" charset="0"/>
              </a:rPr>
              <a:t>.</a:t>
            </a:r>
            <a:endParaRPr lang="ru-RU"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58668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539552" y="24738"/>
            <a:ext cx="7643192" cy="900018"/>
          </a:xfrm>
        </p:spPr>
        <p:txBody>
          <a:bodyPr>
            <a:normAutofit/>
          </a:bodyPr>
          <a:lstStyle/>
          <a:p>
            <a:pPr algn="ctr"/>
            <a:r>
              <a:rPr lang="ru-RU" sz="3200" b="1" dirty="0" smtClean="0"/>
              <a:t>Техника выполнения</a:t>
            </a:r>
            <a:endParaRPr lang="ru-RU" sz="3200" dirty="0"/>
          </a:p>
        </p:txBody>
      </p:sp>
      <p:pic>
        <p:nvPicPr>
          <p:cNvPr id="2050" name="Picture 2" descr="https://avangardsport.com/_bl/5/612635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4285323"/>
            <a:ext cx="4924150" cy="2572677"/>
          </a:xfrm>
          <a:prstGeom prst="rect">
            <a:avLst/>
          </a:prstGeom>
          <a:noFill/>
          <a:extLst>
            <a:ext uri="{909E8E84-426E-40DD-AFC4-6F175D3DCCD1}">
              <a14:hiddenFill xmlns:a14="http://schemas.microsoft.com/office/drawing/2010/main">
                <a:solidFill>
                  <a:srgbClr val="FFFFFF"/>
                </a:solidFill>
              </a14:hiddenFill>
            </a:ext>
          </a:extLst>
        </p:spPr>
      </p:pic>
      <p:sp>
        <p:nvSpPr>
          <p:cNvPr id="5" name="Объект 2"/>
          <p:cNvSpPr txBox="1">
            <a:spLocks/>
          </p:cNvSpPr>
          <p:nvPr/>
        </p:nvSpPr>
        <p:spPr>
          <a:xfrm>
            <a:off x="346220" y="908720"/>
            <a:ext cx="8546260" cy="3744416"/>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just">
              <a:spcBef>
                <a:spcPts val="0"/>
              </a:spcBef>
              <a:spcAft>
                <a:spcPts val="0"/>
              </a:spcAft>
            </a:pPr>
            <a:r>
              <a:rPr lang="ru-RU" sz="1600" b="0" dirty="0" smtClean="0">
                <a:latin typeface="Times New Roman" panose="02020603050405020304" pitchFamily="18" charset="0"/>
                <a:cs typeface="Times New Roman" panose="02020603050405020304" pitchFamily="18" charset="0"/>
              </a:rPr>
              <a:t>Участник </a:t>
            </a:r>
            <a:r>
              <a:rPr lang="ru-RU" sz="1600" b="0" dirty="0">
                <a:latin typeface="Times New Roman" panose="02020603050405020304" pitchFamily="18" charset="0"/>
                <a:cs typeface="Times New Roman" panose="02020603050405020304" pitchFamily="18" charset="0"/>
              </a:rPr>
              <a:t>принимает исходное положение: ноги на ширине плеч, ступни параллельно, носки ног перед линией отталкивания. Одновременным толчком двух ног выполняется прыжок вперед. Допускаются махи руками.</a:t>
            </a:r>
          </a:p>
          <a:p>
            <a:pPr algn="just">
              <a:spcBef>
                <a:spcPts val="0"/>
              </a:spcBef>
              <a:spcAft>
                <a:spcPts val="0"/>
              </a:spcAft>
            </a:pPr>
            <a:r>
              <a:rPr lang="ru-RU" sz="1600" b="0" dirty="0">
                <a:latin typeface="Times New Roman" panose="02020603050405020304" pitchFamily="18" charset="0"/>
                <a:cs typeface="Times New Roman" panose="02020603050405020304" pitchFamily="18" charset="0"/>
              </a:rPr>
              <a:t>Измерение производится по перпендикулярной прямой от места отталкивания до ближайшего следа, оставленного любой частью тела </a:t>
            </a:r>
            <a:r>
              <a:rPr lang="ru-RU" sz="1600" b="0" dirty="0" smtClean="0">
                <a:latin typeface="Times New Roman" panose="02020603050405020304" pitchFamily="18" charset="0"/>
                <a:cs typeface="Times New Roman" panose="02020603050405020304" pitchFamily="18" charset="0"/>
              </a:rPr>
              <a:t>участника. Участнику </a:t>
            </a:r>
            <a:r>
              <a:rPr lang="ru-RU" sz="1600" b="0" dirty="0">
                <a:latin typeface="Times New Roman" panose="02020603050405020304" pitchFamily="18" charset="0"/>
                <a:cs typeface="Times New Roman" panose="02020603050405020304" pitchFamily="18" charset="0"/>
              </a:rPr>
              <a:t>предоставляется три попытки. В зачет идет лучший результат.</a:t>
            </a:r>
          </a:p>
          <a:p>
            <a:pPr algn="just">
              <a:spcBef>
                <a:spcPts val="0"/>
              </a:spcBef>
              <a:spcAft>
                <a:spcPts val="0"/>
              </a:spcAft>
            </a:pPr>
            <a:r>
              <a:rPr lang="ru-RU" sz="1600" b="0" dirty="0">
                <a:latin typeface="Times New Roman" panose="02020603050405020304" pitchFamily="18" charset="0"/>
                <a:cs typeface="Times New Roman" panose="02020603050405020304" pitchFamily="18" charset="0"/>
              </a:rPr>
              <a:t>Участник имеет право:</a:t>
            </a:r>
          </a:p>
          <a:p>
            <a:pPr marL="285750" indent="-285750" algn="just">
              <a:spcBef>
                <a:spcPts val="0"/>
              </a:spcBef>
              <a:spcAft>
                <a:spcPts val="0"/>
              </a:spcAft>
              <a:buFontTx/>
              <a:buChar char="-"/>
            </a:pPr>
            <a:r>
              <a:rPr lang="ru-RU" sz="1600" b="0" dirty="0" smtClean="0">
                <a:latin typeface="Times New Roman" panose="02020603050405020304" pitchFamily="18" charset="0"/>
                <a:cs typeface="Times New Roman" panose="02020603050405020304" pitchFamily="18" charset="0"/>
              </a:rPr>
              <a:t>при </a:t>
            </a:r>
            <a:r>
              <a:rPr lang="ru-RU" sz="1600" b="0" dirty="0">
                <a:latin typeface="Times New Roman" panose="02020603050405020304" pitchFamily="18" charset="0"/>
                <a:cs typeface="Times New Roman" panose="02020603050405020304" pitchFamily="18" charset="0"/>
              </a:rPr>
              <a:t>подготовке и выполнении прыжка производить маховые движения руками</a:t>
            </a:r>
            <a:r>
              <a:rPr lang="ru-RU" sz="1600" b="0" dirty="0" smtClean="0">
                <a:latin typeface="Times New Roman" panose="02020603050405020304" pitchFamily="18" charset="0"/>
                <a:cs typeface="Times New Roman" panose="02020603050405020304" pitchFamily="18" charset="0"/>
              </a:rPr>
              <a:t>;</a:t>
            </a:r>
          </a:p>
          <a:p>
            <a:pPr marL="285750" indent="-285750" algn="just">
              <a:spcBef>
                <a:spcPts val="0"/>
              </a:spcBef>
              <a:spcAft>
                <a:spcPts val="0"/>
              </a:spcAft>
              <a:buFontTx/>
              <a:buChar char="-"/>
            </a:pPr>
            <a:r>
              <a:rPr lang="ru-RU" sz="1600" b="0" dirty="0" smtClean="0">
                <a:latin typeface="Times New Roman" panose="02020603050405020304" pitchFamily="18" charset="0"/>
                <a:cs typeface="Times New Roman" panose="02020603050405020304" pitchFamily="18" charset="0"/>
              </a:rPr>
              <a:t>использовать </a:t>
            </a:r>
            <a:r>
              <a:rPr lang="ru-RU" sz="1600" b="0" dirty="0">
                <a:latin typeface="Times New Roman" panose="02020603050405020304" pitchFamily="18" charset="0"/>
                <a:cs typeface="Times New Roman" panose="02020603050405020304" pitchFamily="18" charset="0"/>
              </a:rPr>
              <a:t>все время </a:t>
            </a:r>
            <a:r>
              <a:rPr lang="ru-RU" sz="1600" b="0" dirty="0" smtClean="0">
                <a:latin typeface="Times New Roman" panose="02020603050405020304" pitchFamily="18" charset="0"/>
                <a:cs typeface="Times New Roman" panose="02020603050405020304" pitchFamily="18" charset="0"/>
              </a:rPr>
              <a:t>(1 минуту), </a:t>
            </a:r>
            <a:r>
              <a:rPr lang="ru-RU" sz="1600" b="0" dirty="0">
                <a:latin typeface="Times New Roman" panose="02020603050405020304" pitchFamily="18" charset="0"/>
                <a:cs typeface="Times New Roman" panose="02020603050405020304" pitchFamily="18" charset="0"/>
              </a:rPr>
              <a:t>отведенное на подготовку и выполнение </a:t>
            </a:r>
            <a:r>
              <a:rPr lang="ru-RU" sz="1600" b="0" dirty="0" smtClean="0">
                <a:latin typeface="Times New Roman" panose="02020603050405020304" pitchFamily="18" charset="0"/>
                <a:cs typeface="Times New Roman" panose="02020603050405020304" pitchFamily="18" charset="0"/>
              </a:rPr>
              <a:t>прыжка.</a:t>
            </a:r>
          </a:p>
          <a:p>
            <a:pPr algn="just">
              <a:spcBef>
                <a:spcPts val="0"/>
              </a:spcBef>
              <a:spcAft>
                <a:spcPts val="0"/>
              </a:spcAft>
            </a:pPr>
            <a:r>
              <a:rPr lang="ru-RU" sz="1600" b="0" dirty="0" smtClean="0">
                <a:latin typeface="Times New Roman" panose="02020603050405020304" pitchFamily="18" charset="0"/>
                <a:cs typeface="Times New Roman" panose="02020603050405020304" pitchFamily="18" charset="0"/>
              </a:rPr>
              <a:t>Ошибки</a:t>
            </a:r>
            <a:r>
              <a:rPr lang="ru-RU" sz="1600" b="0" dirty="0">
                <a:latin typeface="Times New Roman" panose="02020603050405020304" pitchFamily="18" charset="0"/>
                <a:cs typeface="Times New Roman" panose="02020603050405020304" pitchFamily="18" charset="0"/>
              </a:rPr>
              <a:t>, в результате которых испытание не засчитывается:</a:t>
            </a:r>
          </a:p>
          <a:p>
            <a:pPr marL="285750" indent="-285750" algn="just">
              <a:spcBef>
                <a:spcPts val="0"/>
              </a:spcBef>
              <a:spcAft>
                <a:spcPts val="0"/>
              </a:spcAft>
              <a:buFontTx/>
              <a:buChar char="-"/>
            </a:pPr>
            <a:r>
              <a:rPr lang="ru-RU" sz="1600" b="0" dirty="0" smtClean="0">
                <a:latin typeface="Times New Roman" panose="02020603050405020304" pitchFamily="18" charset="0"/>
                <a:cs typeface="Times New Roman" panose="02020603050405020304" pitchFamily="18" charset="0"/>
              </a:rPr>
              <a:t>заступ </a:t>
            </a:r>
            <a:r>
              <a:rPr lang="ru-RU" sz="1600" b="0" dirty="0">
                <a:latin typeface="Times New Roman" panose="02020603050405020304" pitchFamily="18" charset="0"/>
                <a:cs typeface="Times New Roman" panose="02020603050405020304" pitchFamily="18" charset="0"/>
              </a:rPr>
              <a:t>за линию отталкивания или касание ее</a:t>
            </a:r>
            <a:r>
              <a:rPr lang="ru-RU" sz="1600" b="0" dirty="0" smtClean="0">
                <a:latin typeface="Times New Roman" panose="02020603050405020304" pitchFamily="18" charset="0"/>
                <a:cs typeface="Times New Roman" panose="02020603050405020304" pitchFamily="18" charset="0"/>
              </a:rPr>
              <a:t>;</a:t>
            </a:r>
          </a:p>
          <a:p>
            <a:pPr marL="285750" indent="-285750" algn="just">
              <a:spcBef>
                <a:spcPts val="0"/>
              </a:spcBef>
              <a:spcAft>
                <a:spcPts val="0"/>
              </a:spcAft>
              <a:buFontTx/>
              <a:buChar char="-"/>
            </a:pPr>
            <a:r>
              <a:rPr lang="ru-RU" sz="1600" b="0" dirty="0" smtClean="0">
                <a:latin typeface="Times New Roman" panose="02020603050405020304" pitchFamily="18" charset="0"/>
                <a:cs typeface="Times New Roman" panose="02020603050405020304" pitchFamily="18" charset="0"/>
              </a:rPr>
              <a:t>отталкивание </a:t>
            </a:r>
            <a:r>
              <a:rPr lang="ru-RU" sz="1600" b="0" dirty="0">
                <a:latin typeface="Times New Roman" panose="02020603050405020304" pitchFamily="18" charset="0"/>
                <a:cs typeface="Times New Roman" panose="02020603050405020304" pitchFamily="18" charset="0"/>
              </a:rPr>
              <a:t>с предварительного подскока;</a:t>
            </a:r>
          </a:p>
          <a:p>
            <a:pPr marL="285750" indent="-285750" algn="just">
              <a:spcBef>
                <a:spcPts val="0"/>
              </a:spcBef>
              <a:spcAft>
                <a:spcPts val="0"/>
              </a:spcAft>
              <a:buFontTx/>
              <a:buChar char="-"/>
            </a:pPr>
            <a:r>
              <a:rPr lang="ru-RU" sz="1600" b="0" dirty="0" smtClean="0">
                <a:latin typeface="Times New Roman" panose="02020603050405020304" pitchFamily="18" charset="0"/>
                <a:cs typeface="Times New Roman" panose="02020603050405020304" pitchFamily="18" charset="0"/>
              </a:rPr>
              <a:t>поочередное </a:t>
            </a:r>
            <a:r>
              <a:rPr lang="ru-RU" sz="1600" b="0" dirty="0">
                <a:latin typeface="Times New Roman" panose="02020603050405020304" pitchFamily="18" charset="0"/>
                <a:cs typeface="Times New Roman" panose="02020603050405020304" pitchFamily="18" charset="0"/>
              </a:rPr>
              <a:t>отталкивание ногами</a:t>
            </a:r>
            <a:r>
              <a:rPr lang="ru-RU" sz="1600" b="0" dirty="0" smtClean="0">
                <a:latin typeface="Times New Roman" panose="02020603050405020304" pitchFamily="18" charset="0"/>
                <a:cs typeface="Times New Roman" panose="02020603050405020304" pitchFamily="18" charset="0"/>
              </a:rPr>
              <a:t>;</a:t>
            </a:r>
          </a:p>
          <a:p>
            <a:pPr marL="285750" indent="-285750" algn="just">
              <a:spcBef>
                <a:spcPts val="0"/>
              </a:spcBef>
              <a:spcAft>
                <a:spcPts val="0"/>
              </a:spcAft>
              <a:buFontTx/>
              <a:buChar char="-"/>
            </a:pPr>
            <a:r>
              <a:rPr lang="ru-RU" sz="1600" b="0" dirty="0" smtClean="0">
                <a:latin typeface="Times New Roman" panose="02020603050405020304" pitchFamily="18" charset="0"/>
                <a:cs typeface="Times New Roman" panose="02020603050405020304" pitchFamily="18" charset="0"/>
              </a:rPr>
              <a:t>использование </a:t>
            </a:r>
            <a:r>
              <a:rPr lang="ru-RU" sz="1600" b="0" dirty="0">
                <a:latin typeface="Times New Roman" panose="02020603050405020304" pitchFamily="18" charset="0"/>
                <a:cs typeface="Times New Roman" panose="02020603050405020304" pitchFamily="18" charset="0"/>
              </a:rPr>
              <a:t>каких-либо отягощений, выбрасываемых во время прыжка</a:t>
            </a:r>
            <a:r>
              <a:rPr lang="ru-RU" sz="1600" b="0" dirty="0" smtClean="0">
                <a:latin typeface="Times New Roman" panose="02020603050405020304" pitchFamily="18" charset="0"/>
                <a:cs typeface="Times New Roman" panose="02020603050405020304" pitchFamily="18" charset="0"/>
              </a:rPr>
              <a:t>;</a:t>
            </a:r>
          </a:p>
          <a:p>
            <a:pPr marL="285750" indent="-285750" algn="just">
              <a:spcBef>
                <a:spcPts val="0"/>
              </a:spcBef>
              <a:spcAft>
                <a:spcPts val="0"/>
              </a:spcAft>
              <a:buFontTx/>
              <a:buChar char="-"/>
            </a:pPr>
            <a:r>
              <a:rPr lang="ru-RU" sz="1600" b="0" dirty="0" smtClean="0">
                <a:latin typeface="Times New Roman" panose="02020603050405020304" pitchFamily="18" charset="0"/>
                <a:cs typeface="Times New Roman" panose="02020603050405020304" pitchFamily="18" charset="0"/>
              </a:rPr>
              <a:t>уход </a:t>
            </a:r>
            <a:r>
              <a:rPr lang="ru-RU" sz="1600" b="0" dirty="0">
                <a:latin typeface="Times New Roman" panose="02020603050405020304" pitchFamily="18" charset="0"/>
                <a:cs typeface="Times New Roman" panose="02020603050405020304" pitchFamily="18" charset="0"/>
              </a:rPr>
              <a:t>с места приземления назад по направлению прыжка.</a:t>
            </a:r>
          </a:p>
        </p:txBody>
      </p:sp>
    </p:spTree>
    <p:extLst>
      <p:ext uri="{BB962C8B-B14F-4D97-AF65-F5344CB8AC3E}">
        <p14:creationId xmlns:p14="http://schemas.microsoft.com/office/powerpoint/2010/main" val="21754129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лавная">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Главная">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ая">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425</TotalTime>
  <Words>1372</Words>
  <Application>Microsoft Office PowerPoint</Application>
  <PresentationFormat>Экран (4:3)</PresentationFormat>
  <Paragraphs>122</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Главная</vt:lpstr>
      <vt:lpstr>Техника выполнения упражнений по общей физической подготовке</vt:lpstr>
      <vt:lpstr>Аннотация</vt:lpstr>
      <vt:lpstr>Виды упражнений ОФП</vt:lpstr>
      <vt:lpstr>Упражнение «Подтягивание на высокой перекладине»</vt:lpstr>
      <vt:lpstr>Техника выполнения</vt:lpstr>
      <vt:lpstr>Упражнение «Сгибание и разгибание рук в упоре лежа на полу»</vt:lpstr>
      <vt:lpstr>Техника выполнения</vt:lpstr>
      <vt:lpstr>Упражнение «Прыжок в длину с места толчок двумя ногами»</vt:lpstr>
      <vt:lpstr>Техника выполнения</vt:lpstr>
      <vt:lpstr>Упражнение «Наклон вперед из положения стоя на гимнастической скамье» </vt:lpstr>
      <vt:lpstr>Техника выполнения</vt:lpstr>
      <vt:lpstr>Упражнение «Подъем туловища из положения «лежа на спине» за 30 секунд</vt:lpstr>
      <vt:lpstr>Техника выполнения</vt:lpstr>
      <vt:lpstr>Упражнение «Челночный бег (3х10)» </vt:lpstr>
      <vt:lpstr>Техника выполнения</vt:lpstr>
      <vt:lpstr>Заключение</vt:lpstr>
      <vt:lpstr>Где можно скачать методические разработки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Техника выполнения упражнений по общей физической подготовке</dc:title>
  <dc:creator>Казнов Даниил Сергеевич</dc:creator>
  <cp:lastModifiedBy>Казнов Даниил Сегеевич</cp:lastModifiedBy>
  <cp:revision>29</cp:revision>
  <dcterms:created xsi:type="dcterms:W3CDTF">2022-11-14T05:27:59Z</dcterms:created>
  <dcterms:modified xsi:type="dcterms:W3CDTF">2022-11-16T02:47:02Z</dcterms:modified>
</cp:coreProperties>
</file>